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</p:sldIdLst>
  <p:sldSz cy="5143500" cx="9144000"/>
  <p:notesSz cx="6858000" cy="9144000"/>
  <p:embeddedFontLst>
    <p:embeddedFont>
      <p:font typeface="Economica"/>
      <p:regular r:id="rId55"/>
      <p:bold r:id="rId56"/>
      <p:italic r:id="rId57"/>
      <p:boldItalic r:id="rId58"/>
    </p:embeddedFont>
    <p:embeddedFont>
      <p:font typeface="Open Sans"/>
      <p:regular r:id="rId59"/>
      <p:bold r:id="rId60"/>
      <p:italic r:id="rId61"/>
      <p:boldItalic r:id="rId6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BE2B8E49-A744-41C0-8036-BA20DE33BFA1}">
  <a:tblStyle styleId="{BE2B8E49-A744-41C0-8036-BA20DE33BFA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OpenSans-boldItalic.fntdata"/><Relationship Id="rId61" Type="http://schemas.openxmlformats.org/officeDocument/2006/relationships/font" Target="fonts/OpenSans-italic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font" Target="fonts/OpenSans-bold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font" Target="fonts/Economica-regular.fntdata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font" Target="fonts/Economica-italic.fntdata"/><Relationship Id="rId12" Type="http://schemas.openxmlformats.org/officeDocument/2006/relationships/slide" Target="slides/slide7.xml"/><Relationship Id="rId56" Type="http://schemas.openxmlformats.org/officeDocument/2006/relationships/font" Target="fonts/Economica-bold.fntdata"/><Relationship Id="rId15" Type="http://schemas.openxmlformats.org/officeDocument/2006/relationships/slide" Target="slides/slide10.xml"/><Relationship Id="rId59" Type="http://schemas.openxmlformats.org/officeDocument/2006/relationships/font" Target="fonts/OpenSans-regular.fntdata"/><Relationship Id="rId14" Type="http://schemas.openxmlformats.org/officeDocument/2006/relationships/slide" Target="slides/slide9.xml"/><Relationship Id="rId58" Type="http://schemas.openxmlformats.org/officeDocument/2006/relationships/font" Target="fonts/Economica-bold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buChar char="●"/>
              <a:defRPr sz="1100"/>
            </a:lvl1pPr>
            <a:lvl2pPr lvl="1">
              <a:spcBef>
                <a:spcPts val="0"/>
              </a:spcBef>
              <a:buSzPct val="100000"/>
              <a:buChar char="○"/>
              <a:defRPr sz="1100"/>
            </a:lvl2pPr>
            <a:lvl3pPr lvl="2">
              <a:spcBef>
                <a:spcPts val="0"/>
              </a:spcBef>
              <a:buSzPct val="100000"/>
              <a:buChar char="■"/>
              <a:defRPr sz="1100"/>
            </a:lvl3pPr>
            <a:lvl4pPr lvl="3">
              <a:spcBef>
                <a:spcPts val="0"/>
              </a:spcBef>
              <a:buSzPct val="100000"/>
              <a:buChar char="●"/>
              <a:defRPr sz="1100"/>
            </a:lvl4pPr>
            <a:lvl5pPr lvl="4">
              <a:spcBef>
                <a:spcPts val="0"/>
              </a:spcBef>
              <a:buSzPct val="100000"/>
              <a:buChar char="○"/>
              <a:defRPr sz="1100"/>
            </a:lvl5pPr>
            <a:lvl6pPr lvl="5">
              <a:spcBef>
                <a:spcPts val="0"/>
              </a:spcBef>
              <a:buSzPct val="100000"/>
              <a:buChar char="■"/>
              <a:defRPr sz="1100"/>
            </a:lvl6pPr>
            <a:lvl7pPr lvl="6">
              <a:spcBef>
                <a:spcPts val="0"/>
              </a:spcBef>
              <a:buSzPct val="100000"/>
              <a:buChar char="●"/>
              <a:defRPr sz="1100"/>
            </a:lvl7pPr>
            <a:lvl8pPr lvl="7">
              <a:spcBef>
                <a:spcPts val="0"/>
              </a:spcBef>
              <a:buSzPct val="100000"/>
              <a:buChar char="○"/>
              <a:defRPr sz="1100"/>
            </a:lvl8pPr>
            <a:lvl9pPr lvl="8">
              <a:spcBef>
                <a:spcPts val="0"/>
              </a:spcBef>
              <a:buSzPct val="1000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Shape 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Shape 14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Shape 15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Shape 1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Shape 1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Shape 17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Shape 1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Shape 1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Shape 1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Shape 20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Shape 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Shape 21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Shape 21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Shape 22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Shape 23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Shape 23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Shape 24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Shape 25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Shape 27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Shape 2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Shape 2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Shape 8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Shape 3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Shape 30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Shape 31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Shape 32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Shape 33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Shape 33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Shape 33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Shape 34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Shape 3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Shape 3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Shape 3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Shape 3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Shape 36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Shape 36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Shape 37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Shape 37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Shape 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Shape 3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Shape 3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Shape 39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Shape 39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Shape 40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Shape 40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Shape 41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Shape 41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Shape 41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Shape 41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Shape 42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Shape 42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Shape 4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Shape 4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Shape 44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Shape 44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Shape 44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Shape 44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Shape 45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Shape 45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Shape 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Shape 10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Shape 11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Shape 11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Shape 12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2744013" y="756700"/>
            <a:ext cx="1081625" cy="1124950"/>
          </a:xfrm>
          <a:custGeom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med" w="med" type="none"/>
            <a:tailEnd len="med" w="med" type="none"/>
          </a:ln>
        </p:spPr>
      </p:sp>
      <p:sp>
        <p:nvSpPr>
          <p:cNvPr id="11" name="Shape 11"/>
          <p:cNvSpPr/>
          <p:nvPr/>
        </p:nvSpPr>
        <p:spPr>
          <a:xfrm rot="10800000">
            <a:off x="5318350" y="3266725"/>
            <a:ext cx="1081625" cy="1124950"/>
          </a:xfrm>
          <a:custGeom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med" w="med" type="none"/>
            <a:tailEnd len="med" w="med" type="none"/>
          </a:ln>
        </p:spPr>
      </p:sp>
      <p:sp>
        <p:nvSpPr>
          <p:cNvPr id="12" name="Shape 12"/>
          <p:cNvSpPr txBox="1"/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13" name="Shape 13"/>
          <p:cNvSpPr txBox="1"/>
          <p:nvPr>
            <p:ph idx="1" type="subTitle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14" name="Shape 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ig 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3" name="Shape 53"/>
          <p:cNvSpPr txBox="1"/>
          <p:nvPr>
            <p:ph type="title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algn="ctr">
              <a:spcBef>
                <a:spcPts val="0"/>
              </a:spcBef>
              <a:buClr>
                <a:schemeClr val="lt2"/>
              </a:buClr>
              <a:buSzPct val="100000"/>
              <a:defRPr sz="1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buClr>
                <a:schemeClr val="lt2"/>
              </a:buClr>
              <a:buSzPct val="100000"/>
              <a:defRPr sz="1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buClr>
                <a:schemeClr val="lt2"/>
              </a:buClr>
              <a:buSzPct val="100000"/>
              <a:defRPr sz="1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buClr>
                <a:schemeClr val="lt2"/>
              </a:buClr>
              <a:buSzPct val="100000"/>
              <a:defRPr sz="1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buClr>
                <a:schemeClr val="lt2"/>
              </a:buClr>
              <a:buSzPct val="100000"/>
              <a:defRPr sz="1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buClr>
                <a:schemeClr val="lt2"/>
              </a:buClr>
              <a:buSzPct val="100000"/>
              <a:defRPr sz="1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buClr>
                <a:schemeClr val="lt2"/>
              </a:buClr>
              <a:buSzPct val="100000"/>
              <a:defRPr sz="1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buClr>
                <a:schemeClr val="lt2"/>
              </a:buClr>
              <a:buSzPct val="100000"/>
              <a:defRPr sz="1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buClr>
                <a:schemeClr val="lt2"/>
              </a:buClr>
              <a:buSzPct val="100000"/>
              <a:defRPr sz="16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54" name="Shape 54"/>
          <p:cNvSpPr txBox="1"/>
          <p:nvPr>
            <p:ph idx="1" type="body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55" name="Shape 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Section 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/>
          <p:nvPr/>
        </p:nvSpPr>
        <p:spPr>
          <a:xfrm flipH="1">
            <a:off x="7595938" y="460225"/>
            <a:ext cx="1081625" cy="1124950"/>
          </a:xfrm>
          <a:custGeom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med" w="med" type="none"/>
            <a:tailEnd len="med" w="med" type="none"/>
          </a:ln>
        </p:spPr>
      </p:sp>
      <p:sp>
        <p:nvSpPr>
          <p:cNvPr id="17" name="Shape 17"/>
          <p:cNvSpPr/>
          <p:nvPr/>
        </p:nvSpPr>
        <p:spPr>
          <a:xfrm flipH="1" rot="10800000">
            <a:off x="466425" y="3558325"/>
            <a:ext cx="1081625" cy="1124950"/>
          </a:xfrm>
          <a:custGeom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med" w="med" type="none"/>
            <a:tailEnd len="med" w="med" type="none"/>
          </a:ln>
        </p:spPr>
      </p:sp>
      <p:sp>
        <p:nvSpPr>
          <p:cNvPr id="18" name="Shape 18"/>
          <p:cNvSpPr txBox="1"/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and 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" name="Shape 22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3" name="Shape 23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and two 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" type="body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8" name="Shape 28"/>
          <p:cNvSpPr txBox="1"/>
          <p:nvPr>
            <p:ph idx="2" type="body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9" name="Shape 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32" name="Shape 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One column 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3000"/>
            </a:lvl1pPr>
            <a:lvl2pPr lvl="1">
              <a:spcBef>
                <a:spcPts val="0"/>
              </a:spcBef>
              <a:buSzPct val="100000"/>
              <a:defRPr sz="3000"/>
            </a:lvl2pPr>
            <a:lvl3pPr lvl="2">
              <a:spcBef>
                <a:spcPts val="0"/>
              </a:spcBef>
              <a:buSzPct val="100000"/>
              <a:defRPr sz="3000"/>
            </a:lvl3pPr>
            <a:lvl4pPr lvl="3">
              <a:spcBef>
                <a:spcPts val="0"/>
              </a:spcBef>
              <a:buSzPct val="100000"/>
              <a:defRPr sz="3000"/>
            </a:lvl4pPr>
            <a:lvl5pPr lvl="4">
              <a:spcBef>
                <a:spcPts val="0"/>
              </a:spcBef>
              <a:buSzPct val="100000"/>
              <a:defRPr sz="3000"/>
            </a:lvl5pPr>
            <a:lvl6pPr lvl="5">
              <a:spcBef>
                <a:spcPts val="0"/>
              </a:spcBef>
              <a:buSzPct val="100000"/>
              <a:defRPr sz="3000"/>
            </a:lvl6pPr>
            <a:lvl7pPr lvl="6">
              <a:spcBef>
                <a:spcPts val="0"/>
              </a:spcBef>
              <a:buSzPct val="100000"/>
              <a:defRPr sz="3000"/>
            </a:lvl7pPr>
            <a:lvl8pPr lvl="7">
              <a:spcBef>
                <a:spcPts val="0"/>
              </a:spcBef>
              <a:buSzPct val="100000"/>
              <a:defRPr sz="3000"/>
            </a:lvl8pPr>
            <a:lvl9pPr lvl="8">
              <a:spcBef>
                <a:spcPts val="0"/>
              </a:spcBef>
              <a:buSzPct val="100000"/>
              <a:defRPr sz="3000"/>
            </a:lvl9pPr>
          </a:lstStyle>
          <a:p/>
        </p:txBody>
      </p:sp>
      <p:sp>
        <p:nvSpPr>
          <p:cNvPr id="35" name="Shape 35"/>
          <p:cNvSpPr txBox="1"/>
          <p:nvPr>
            <p:ph idx="1" type="body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6" name="Shape 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in poin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9" name="Shape 39"/>
          <p:cNvSpPr txBox="1"/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ection title and descri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43" name="Shape 43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" name="Shape 44"/>
          <p:cNvSpPr txBox="1"/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5" name="Shape 45"/>
          <p:cNvSpPr txBox="1"/>
          <p:nvPr>
            <p:ph idx="1" type="subTitle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46" name="Shape 46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" type="body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/>
        </p:txBody>
      </p:sp>
      <p:sp>
        <p:nvSpPr>
          <p:cNvPr id="50" name="Shape 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lux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1000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.gif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png"/><Relationship Id="rId4" Type="http://schemas.openxmlformats.org/officeDocument/2006/relationships/image" Target="../media/image2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1.png"/><Relationship Id="rId4" Type="http://schemas.openxmlformats.org/officeDocument/2006/relationships/image" Target="../media/image24.png"/><Relationship Id="rId5" Type="http://schemas.openxmlformats.org/officeDocument/2006/relationships/image" Target="../media/image23.png"/><Relationship Id="rId6" Type="http://schemas.openxmlformats.org/officeDocument/2006/relationships/image" Target="../media/image2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5.png"/><Relationship Id="rId4" Type="http://schemas.openxmlformats.org/officeDocument/2006/relationships/image" Target="../media/image3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8.png"/><Relationship Id="rId4" Type="http://schemas.openxmlformats.org/officeDocument/2006/relationships/image" Target="../media/image2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Relationship Id="rId4" Type="http://schemas.openxmlformats.org/officeDocument/2006/relationships/image" Target="../media/image1.png"/><Relationship Id="rId5" Type="http://schemas.openxmlformats.org/officeDocument/2006/relationships/image" Target="../media/image8.png"/><Relationship Id="rId6" Type="http://schemas.openxmlformats.org/officeDocument/2006/relationships/hyperlink" Target="https://stltech.herokuapp.com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37.png"/><Relationship Id="rId6" Type="http://schemas.openxmlformats.org/officeDocument/2006/relationships/image" Target="../media/image35.png"/><Relationship Id="rId7" Type="http://schemas.openxmlformats.org/officeDocument/2006/relationships/image" Target="../media/image3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6.png"/><Relationship Id="rId4" Type="http://schemas.openxmlformats.org/officeDocument/2006/relationships/image" Target="../media/image4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0.png"/><Relationship Id="rId4" Type="http://schemas.openxmlformats.org/officeDocument/2006/relationships/image" Target="../media/image3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6.png"/><Relationship Id="rId4" Type="http://schemas.openxmlformats.org/officeDocument/2006/relationships/image" Target="../media/image4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1.png"/><Relationship Id="rId4" Type="http://schemas.openxmlformats.org/officeDocument/2006/relationships/image" Target="../media/image44.png"/><Relationship Id="rId5" Type="http://schemas.openxmlformats.org/officeDocument/2006/relationships/image" Target="../media/image4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7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6.png"/><Relationship Id="rId4" Type="http://schemas.openxmlformats.org/officeDocument/2006/relationships/image" Target="../media/image45.png"/><Relationship Id="rId5" Type="http://schemas.openxmlformats.org/officeDocument/2006/relationships/image" Target="../media/image49.png"/><Relationship Id="rId6" Type="http://schemas.openxmlformats.org/officeDocument/2006/relationships/image" Target="../media/image48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6.png"/><Relationship Id="rId4" Type="http://schemas.openxmlformats.org/officeDocument/2006/relationships/image" Target="../media/image54.png"/><Relationship Id="rId5" Type="http://schemas.openxmlformats.org/officeDocument/2006/relationships/image" Target="../media/image53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52.png"/><Relationship Id="rId4" Type="http://schemas.openxmlformats.org/officeDocument/2006/relationships/image" Target="../media/image58.png"/><Relationship Id="rId5" Type="http://schemas.openxmlformats.org/officeDocument/2006/relationships/image" Target="../media/image59.png"/><Relationship Id="rId6" Type="http://schemas.openxmlformats.org/officeDocument/2006/relationships/image" Target="../media/image57.png"/><Relationship Id="rId7" Type="http://schemas.openxmlformats.org/officeDocument/2006/relationships/image" Target="../media/image55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52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hyperlink" Target="http://www.andymark.com" TargetMode="External"/><Relationship Id="rId4" Type="http://schemas.openxmlformats.org/officeDocument/2006/relationships/hyperlink" Target="http://www.robotmarketplace.com" TargetMode="External"/><Relationship Id="rId5" Type="http://schemas.openxmlformats.org/officeDocument/2006/relationships/hyperlink" Target="http://www.robotshop.com" TargetMode="External"/><Relationship Id="rId6" Type="http://schemas.openxmlformats.org/officeDocument/2006/relationships/hyperlink" Target="http://www.trossenrobotics.com" TargetMode="External"/><Relationship Id="rId7" Type="http://schemas.openxmlformats.org/officeDocument/2006/relationships/hyperlink" Target="https://superdroidrobots.com" TargetMode="Externa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Relationship Id="rId4" Type="http://schemas.openxmlformats.org/officeDocument/2006/relationships/image" Target="../media/image10.png"/><Relationship Id="rId5" Type="http://schemas.openxmlformats.org/officeDocument/2006/relationships/image" Target="../media/image12.png"/><Relationship Id="rId6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/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DC Motors</a:t>
            </a:r>
          </a:p>
          <a:p>
            <a:pPr lvl="0">
              <a:spcBef>
                <a:spcPts val="0"/>
              </a:spcBef>
              <a:buNone/>
            </a:pPr>
            <a:r>
              <a:rPr lang="en" sz="3000"/>
              <a:t>Making things move</a:t>
            </a:r>
          </a:p>
        </p:txBody>
      </p:sp>
      <p:sp>
        <p:nvSpPr>
          <p:cNvPr id="63" name="Shape 63"/>
          <p:cNvSpPr txBox="1"/>
          <p:nvPr>
            <p:ph idx="1" type="subTitle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en"/>
              <a:t>Keith Chester</a:t>
            </a:r>
          </a:p>
          <a:p>
            <a:pPr lvl="0" algn="r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algn="r">
              <a:spcBef>
                <a:spcPts val="0"/>
              </a:spcBef>
              <a:buNone/>
            </a:pPr>
            <a:r>
              <a:rPr lang="en"/>
              <a:t>@thekeithchester</a:t>
            </a:r>
          </a:p>
          <a:p>
            <a:pPr lvl="0" algn="r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64" name="Shape 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41900" y="3874575"/>
            <a:ext cx="445375" cy="362375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Shape 65"/>
          <p:cNvSpPr txBox="1"/>
          <p:nvPr/>
        </p:nvSpPr>
        <p:spPr>
          <a:xfrm>
            <a:off x="4441225" y="4632900"/>
            <a:ext cx="4376100" cy="510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r>
              <a:rPr i="1" lang="en" sz="800"/>
              <a:t>https://github.com/hlfshell/DC-Motors---Making-Things-Move</a:t>
            </a:r>
          </a:p>
        </p:txBody>
      </p:sp>
      <p:pic>
        <p:nvPicPr>
          <p:cNvPr id="66" name="Shape 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21750" y="4781117"/>
            <a:ext cx="362375" cy="362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Shape 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44300" y="4781117"/>
            <a:ext cx="362375" cy="36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Pulse Width Modulation (PWM)</a:t>
            </a:r>
          </a:p>
        </p:txBody>
      </p:sp>
      <p:pic>
        <p:nvPicPr>
          <p:cNvPr id="135" name="Shape 1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2025" y="1147225"/>
            <a:ext cx="5379952" cy="3691475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Shape 136"/>
          <p:cNvSpPr txBox="1"/>
          <p:nvPr/>
        </p:nvSpPr>
        <p:spPr>
          <a:xfrm>
            <a:off x="1727600" y="1849750"/>
            <a:ext cx="628200" cy="4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/>
              <a:t>0V</a:t>
            </a:r>
          </a:p>
        </p:txBody>
      </p:sp>
      <p:sp>
        <p:nvSpPr>
          <p:cNvPr id="137" name="Shape 137"/>
          <p:cNvSpPr txBox="1"/>
          <p:nvPr/>
        </p:nvSpPr>
        <p:spPr>
          <a:xfrm>
            <a:off x="1727600" y="1404850"/>
            <a:ext cx="628200" cy="4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/>
              <a:t>12V</a:t>
            </a:r>
          </a:p>
        </p:txBody>
      </p:sp>
      <p:sp>
        <p:nvSpPr>
          <p:cNvPr id="138" name="Shape 138"/>
          <p:cNvSpPr txBox="1"/>
          <p:nvPr/>
        </p:nvSpPr>
        <p:spPr>
          <a:xfrm>
            <a:off x="1727600" y="3127700"/>
            <a:ext cx="628200" cy="4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/>
              <a:t>0V</a:t>
            </a:r>
          </a:p>
        </p:txBody>
      </p:sp>
      <p:sp>
        <p:nvSpPr>
          <p:cNvPr id="139" name="Shape 139"/>
          <p:cNvSpPr txBox="1"/>
          <p:nvPr/>
        </p:nvSpPr>
        <p:spPr>
          <a:xfrm>
            <a:off x="1727600" y="2682800"/>
            <a:ext cx="628200" cy="4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/>
              <a:t>12V</a:t>
            </a:r>
          </a:p>
        </p:txBody>
      </p:sp>
      <p:sp>
        <p:nvSpPr>
          <p:cNvPr id="140" name="Shape 140"/>
          <p:cNvSpPr txBox="1"/>
          <p:nvPr/>
        </p:nvSpPr>
        <p:spPr>
          <a:xfrm>
            <a:off x="1727600" y="4405650"/>
            <a:ext cx="628200" cy="4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/>
              <a:t>0V</a:t>
            </a:r>
          </a:p>
        </p:txBody>
      </p:sp>
      <p:sp>
        <p:nvSpPr>
          <p:cNvPr id="141" name="Shape 141"/>
          <p:cNvSpPr txBox="1"/>
          <p:nvPr/>
        </p:nvSpPr>
        <p:spPr>
          <a:xfrm>
            <a:off x="1727600" y="3960750"/>
            <a:ext cx="628200" cy="4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/>
              <a:t>12V</a:t>
            </a:r>
          </a:p>
        </p:txBody>
      </p:sp>
      <p:sp>
        <p:nvSpPr>
          <p:cNvPr id="142" name="Shape 142"/>
          <p:cNvSpPr txBox="1"/>
          <p:nvPr/>
        </p:nvSpPr>
        <p:spPr>
          <a:xfrm>
            <a:off x="6962700" y="1404750"/>
            <a:ext cx="9948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 sz="2400"/>
              <a:t>~</a:t>
            </a:r>
            <a:r>
              <a:rPr b="1" lang="en" sz="2400"/>
              <a:t>6V</a:t>
            </a:r>
          </a:p>
        </p:txBody>
      </p:sp>
      <p:sp>
        <p:nvSpPr>
          <p:cNvPr id="143" name="Shape 143"/>
          <p:cNvSpPr txBox="1"/>
          <p:nvPr/>
        </p:nvSpPr>
        <p:spPr>
          <a:xfrm>
            <a:off x="7167450" y="2704963"/>
            <a:ext cx="9948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/>
              <a:t>~9V</a:t>
            </a:r>
          </a:p>
        </p:txBody>
      </p:sp>
      <p:sp>
        <p:nvSpPr>
          <p:cNvPr id="144" name="Shape 144"/>
          <p:cNvSpPr txBox="1"/>
          <p:nvPr/>
        </p:nvSpPr>
        <p:spPr>
          <a:xfrm>
            <a:off x="7167450" y="3895200"/>
            <a:ext cx="9948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/>
              <a:t>~3V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Positional Feedback -</a:t>
            </a:r>
            <a:r>
              <a:rPr lang="en"/>
              <a:t>Potentiometers</a:t>
            </a:r>
          </a:p>
        </p:txBody>
      </p:sp>
      <p:pic>
        <p:nvPicPr>
          <p:cNvPr id="150" name="Shape 1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925" y="1319550"/>
            <a:ext cx="2814600" cy="33148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Shape 1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10762" y="1510225"/>
            <a:ext cx="4263863" cy="29335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Shape 1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64700" y="1510231"/>
            <a:ext cx="2814600" cy="227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Positional Feedback - </a:t>
            </a:r>
            <a:r>
              <a:rPr lang="en"/>
              <a:t>Encoders</a:t>
            </a:r>
          </a:p>
        </p:txBody>
      </p:sp>
      <p:pic>
        <p:nvPicPr>
          <p:cNvPr id="158" name="Shape 1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2813" y="1147225"/>
            <a:ext cx="6258376" cy="361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Quadrature Encoders</a:t>
            </a:r>
          </a:p>
        </p:txBody>
      </p:sp>
      <p:pic>
        <p:nvPicPr>
          <p:cNvPr descr="QuadratureAnimation (1).gif" id="164" name="Shape 1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5938" y="1147225"/>
            <a:ext cx="6732124" cy="363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Absolute Encoders</a:t>
            </a:r>
          </a:p>
        </p:txBody>
      </p:sp>
      <p:pic>
        <p:nvPicPr>
          <p:cNvPr id="170" name="Shape 1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99625"/>
            <a:ext cx="4389650" cy="316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Shape 1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17975" y="1221100"/>
            <a:ext cx="3679170" cy="369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Motor Controllers</a:t>
            </a:r>
          </a:p>
        </p:txBody>
      </p:sp>
      <p:pic>
        <p:nvPicPr>
          <p:cNvPr id="177" name="Shape 1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718425"/>
            <a:ext cx="2857500" cy="222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Shape 1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53859" y="1147225"/>
            <a:ext cx="2518470" cy="222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Shape 17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72329" y="200250"/>
            <a:ext cx="2866872" cy="19112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Shape 18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24729" y="2263898"/>
            <a:ext cx="2828485" cy="27272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Servo</a:t>
            </a:r>
          </a:p>
        </p:txBody>
      </p:sp>
      <p:sp>
        <p:nvSpPr>
          <p:cNvPr id="186" name="Shape 186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i="1" lang="en" sz="2400">
                <a:solidFill>
                  <a:srgbClr val="222222"/>
                </a:solidFill>
                <a:highlight>
                  <a:srgbClr val="FFFFFF"/>
                </a:highlight>
              </a:rPr>
              <a:t>noun - </a:t>
            </a:r>
            <a:r>
              <a:rPr lang="en" sz="2400">
                <a:solidFill>
                  <a:srgbClr val="222222"/>
                </a:solidFill>
                <a:highlight>
                  <a:srgbClr val="FFFFFF"/>
                </a:highlight>
              </a:rPr>
              <a:t>sərvō - 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lvl="0">
              <a:spcBef>
                <a:spcPts val="0"/>
              </a:spcBef>
              <a:buNone/>
            </a:pPr>
            <a:r>
              <a:rPr lang="en" sz="2400">
                <a:solidFill>
                  <a:srgbClr val="222222"/>
                </a:solidFill>
                <a:highlight>
                  <a:srgbClr val="FFFFFF"/>
                </a:highlight>
              </a:rPr>
              <a:t>An electrical motor with </a:t>
            </a:r>
            <a:r>
              <a:rPr i="1" lang="en" sz="2400">
                <a:solidFill>
                  <a:srgbClr val="222222"/>
                </a:solidFill>
                <a:highlight>
                  <a:srgbClr val="FFFFFF"/>
                </a:highlight>
              </a:rPr>
              <a:t>integrated</a:t>
            </a:r>
            <a:r>
              <a:rPr lang="en" sz="2400">
                <a:solidFill>
                  <a:srgbClr val="222222"/>
                </a:solidFill>
                <a:highlight>
                  <a:srgbClr val="FFFFFF"/>
                </a:highlight>
              </a:rPr>
              <a:t> positional feedback and control systems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Hobby Servos</a:t>
            </a:r>
          </a:p>
        </p:txBody>
      </p:sp>
      <p:pic>
        <p:nvPicPr>
          <p:cNvPr id="192" name="Shape 192"/>
          <p:cNvPicPr preferRelativeResize="0"/>
          <p:nvPr/>
        </p:nvPicPr>
        <p:blipFill rotWithShape="1">
          <a:blip r:embed="rId3">
            <a:alphaModFix/>
          </a:blip>
          <a:srcRect b="3702" l="3110" r="3204" t="4890"/>
          <a:stretch/>
        </p:blipFill>
        <p:spPr>
          <a:xfrm>
            <a:off x="311700" y="1745050"/>
            <a:ext cx="4792525" cy="1675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Shape 1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30450" y="736925"/>
            <a:ext cx="3691475" cy="3691475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Shape 194"/>
          <p:cNvSpPr txBox="1"/>
          <p:nvPr/>
        </p:nvSpPr>
        <p:spPr>
          <a:xfrm>
            <a:off x="7669450" y="4428400"/>
            <a:ext cx="1252500" cy="8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i="1" lang="en" sz="800"/>
              <a:t>from Sparkfun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“Servo signal”</a:t>
            </a:r>
          </a:p>
        </p:txBody>
      </p:sp>
      <p:pic>
        <p:nvPicPr>
          <p:cNvPr id="200" name="Shape 2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1013" y="1351975"/>
            <a:ext cx="5661975" cy="293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Stepper Motors</a:t>
            </a:r>
          </a:p>
        </p:txBody>
      </p:sp>
      <p:pic>
        <p:nvPicPr>
          <p:cNvPr id="206" name="Shape 2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99625"/>
            <a:ext cx="3691475" cy="369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Shape 20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96274" y="1299625"/>
            <a:ext cx="4486219" cy="369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Who am I?</a:t>
            </a:r>
          </a:p>
        </p:txBody>
      </p:sp>
      <p:sp>
        <p:nvSpPr>
          <p:cNvPr id="73" name="Shape 73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228600" lvl="0" marL="457200" rtl="0">
              <a:lnSpc>
                <a:spcPct val="150000"/>
              </a:lnSpc>
              <a:spcBef>
                <a:spcPts val="0"/>
              </a:spcBef>
            </a:pPr>
            <a:r>
              <a:rPr lang="en"/>
              <a:t>Degree in Robotics Engineering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</a:pPr>
            <a:r>
              <a:rPr lang="en"/>
              <a:t>Runs Hardware Projects for Fusion Marketing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</a:pPr>
            <a:r>
              <a:rPr lang="en"/>
              <a:t>Programmer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</a:pPr>
            <a:r>
              <a:rPr lang="en"/>
              <a:t>Friendly neighborhood maker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</a:pPr>
            <a:r>
              <a:rPr lang="en"/>
              <a:t>Organizer of node.jSTL, jSTL, Code for the People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74" name="Shape 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60000" y="4184325"/>
            <a:ext cx="637600" cy="518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Shape 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5075" y="3608013"/>
            <a:ext cx="938251" cy="938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Shape 7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67975" y="3555638"/>
            <a:ext cx="938250" cy="938250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Shape 77"/>
          <p:cNvSpPr txBox="1"/>
          <p:nvPr/>
        </p:nvSpPr>
        <p:spPr>
          <a:xfrm>
            <a:off x="3597600" y="4255975"/>
            <a:ext cx="3216000" cy="3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/>
              <a:t>thekeithchester</a:t>
            </a:r>
          </a:p>
        </p:txBody>
      </p:sp>
      <p:sp>
        <p:nvSpPr>
          <p:cNvPr id="78" name="Shape 78"/>
          <p:cNvSpPr txBox="1"/>
          <p:nvPr/>
        </p:nvSpPr>
        <p:spPr>
          <a:xfrm>
            <a:off x="1363325" y="3817800"/>
            <a:ext cx="1206300" cy="5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/>
              <a:t>hlfshell</a:t>
            </a:r>
          </a:p>
        </p:txBody>
      </p:sp>
      <p:sp>
        <p:nvSpPr>
          <p:cNvPr id="79" name="Shape 79"/>
          <p:cNvSpPr txBox="1"/>
          <p:nvPr/>
        </p:nvSpPr>
        <p:spPr>
          <a:xfrm>
            <a:off x="6604975" y="3782402"/>
            <a:ext cx="5053500" cy="58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u="sng">
                <a:solidFill>
                  <a:schemeClr val="hlink"/>
                </a:solidFill>
                <a:hlinkClick r:id="rId6"/>
              </a:rPr>
              <a:t>https://stltech.herokuapp.com</a:t>
            </a:r>
          </a:p>
          <a:p>
            <a:pPr lvl="0">
              <a:spcBef>
                <a:spcPts val="0"/>
              </a:spcBef>
              <a:buNone/>
            </a:pPr>
            <a:r>
              <a:rPr lang="en" sz="1800"/>
              <a:t>keithchester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Stepper </a:t>
            </a:r>
            <a:r>
              <a:rPr lang="en"/>
              <a:t>Motors</a:t>
            </a:r>
          </a:p>
        </p:txBody>
      </p:sp>
      <p:sp>
        <p:nvSpPr>
          <p:cNvPr id="213" name="Shape 213"/>
          <p:cNvSpPr txBox="1"/>
          <p:nvPr>
            <p:ph idx="1" type="body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3000"/>
              <a:t>PROS</a:t>
            </a:r>
          </a:p>
          <a:p>
            <a:pPr indent="-228600" lvl="0" marL="457200" rtl="0">
              <a:lnSpc>
                <a:spcPct val="200000"/>
              </a:lnSpc>
              <a:spcBef>
                <a:spcPts val="0"/>
              </a:spcBef>
            </a:pPr>
            <a:r>
              <a:rPr lang="en"/>
              <a:t>Precision Movement Control</a:t>
            </a:r>
          </a:p>
          <a:p>
            <a:pPr indent="-228600" lvl="0" marL="457200" rtl="0">
              <a:lnSpc>
                <a:spcPct val="200000"/>
              </a:lnSpc>
              <a:spcBef>
                <a:spcPts val="0"/>
              </a:spcBef>
            </a:pPr>
            <a:r>
              <a:rPr lang="en"/>
              <a:t>Easy to control movement</a:t>
            </a:r>
          </a:p>
          <a:p>
            <a:pPr indent="-228600" lvl="0" marL="457200" rtl="0">
              <a:lnSpc>
                <a:spcPct val="200000"/>
              </a:lnSpc>
              <a:spcBef>
                <a:spcPts val="0"/>
              </a:spcBef>
            </a:pPr>
            <a:r>
              <a:rPr lang="en"/>
              <a:t>Cheap due to 3d printers</a:t>
            </a:r>
          </a:p>
        </p:txBody>
      </p:sp>
      <p:sp>
        <p:nvSpPr>
          <p:cNvPr id="214" name="Shape 214"/>
          <p:cNvSpPr txBox="1"/>
          <p:nvPr>
            <p:ph idx="2" type="body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3000"/>
              <a:t>CONS</a:t>
            </a:r>
          </a:p>
          <a:p>
            <a:pPr indent="-228600" lvl="0" marL="457200" rtl="0">
              <a:lnSpc>
                <a:spcPct val="200000"/>
              </a:lnSpc>
              <a:spcBef>
                <a:spcPts val="0"/>
              </a:spcBef>
            </a:pPr>
            <a:r>
              <a:rPr lang="en"/>
              <a:t>“Holding” torque takes tons of current</a:t>
            </a:r>
          </a:p>
          <a:p>
            <a:pPr indent="-228600" lvl="0" marL="457200" rtl="0">
              <a:lnSpc>
                <a:spcPct val="200000"/>
              </a:lnSpc>
              <a:spcBef>
                <a:spcPts val="0"/>
              </a:spcBef>
            </a:pPr>
            <a:r>
              <a:rPr lang="en"/>
              <a:t>Not fast or as torquey to equivalent weighted motors</a:t>
            </a:r>
          </a:p>
          <a:p>
            <a:pPr indent="-228600" lvl="0" marL="457200" rtl="0">
              <a:lnSpc>
                <a:spcPct val="200000"/>
              </a:lnSpc>
              <a:spcBef>
                <a:spcPts val="0"/>
              </a:spcBef>
            </a:pPr>
            <a:r>
              <a:rPr lang="en"/>
              <a:t>“Dumb” without additional sensors still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Stepper Motors - Structure</a:t>
            </a:r>
          </a:p>
        </p:txBody>
      </p:sp>
      <p:pic>
        <p:nvPicPr>
          <p:cNvPr id="220" name="Shape 2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5425" y="1247275"/>
            <a:ext cx="6153150" cy="3571875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Shape 221"/>
          <p:cNvSpPr txBox="1"/>
          <p:nvPr/>
        </p:nvSpPr>
        <p:spPr>
          <a:xfrm>
            <a:off x="6753300" y="4414950"/>
            <a:ext cx="22773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i="1" lang="en"/>
              <a:t>Motors for Makers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Stepper motors - “pulses” = “steps”</a:t>
            </a:r>
          </a:p>
        </p:txBody>
      </p:sp>
      <p:pic>
        <p:nvPicPr>
          <p:cNvPr id="227" name="Shape 2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7750" y="1147225"/>
            <a:ext cx="7048500" cy="3609975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Shape 228"/>
          <p:cNvSpPr txBox="1"/>
          <p:nvPr/>
        </p:nvSpPr>
        <p:spPr>
          <a:xfrm>
            <a:off x="311700" y="3925900"/>
            <a:ext cx="1832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 is positive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A’ is negative</a:t>
            </a:r>
          </a:p>
        </p:txBody>
      </p:sp>
      <p:sp>
        <p:nvSpPr>
          <p:cNvPr id="229" name="Shape 229"/>
          <p:cNvSpPr txBox="1"/>
          <p:nvPr/>
        </p:nvSpPr>
        <p:spPr>
          <a:xfrm>
            <a:off x="7243600" y="3925900"/>
            <a:ext cx="1832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en"/>
              <a:t>B</a:t>
            </a:r>
            <a:r>
              <a:rPr lang="en"/>
              <a:t> is positive</a:t>
            </a:r>
          </a:p>
          <a:p>
            <a:pPr lvl="0" rtl="0" algn="r">
              <a:spcBef>
                <a:spcPts val="0"/>
              </a:spcBef>
              <a:buNone/>
            </a:pPr>
            <a:r>
              <a:rPr lang="en"/>
              <a:t>B’ is negative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Stepper Motors - step types</a:t>
            </a:r>
          </a:p>
        </p:txBody>
      </p:sp>
      <p:sp>
        <p:nvSpPr>
          <p:cNvPr id="235" name="Shape 235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/>
              <a:t>Full Step One Phase</a:t>
            </a:r>
            <a:r>
              <a:rPr lang="en"/>
              <a:t> - what we just covered</a:t>
            </a:r>
          </a:p>
          <a:p>
            <a:pPr lvl="0">
              <a:spcBef>
                <a:spcPts val="0"/>
              </a:spcBef>
              <a:buNone/>
            </a:pPr>
            <a:r>
              <a:rPr b="1" lang="en"/>
              <a:t>Full Step Two Phase</a:t>
            </a:r>
            <a:r>
              <a:rPr lang="en"/>
              <a:t> - both phases are on, motor goes </a:t>
            </a:r>
            <a:r>
              <a:rPr i="1" lang="en"/>
              <a:t>between</a:t>
            </a:r>
            <a:r>
              <a:rPr lang="en"/>
              <a:t> windings. Twice as much current, 30-40% more torque</a:t>
            </a:r>
          </a:p>
          <a:p>
            <a:pPr lvl="0">
              <a:spcBef>
                <a:spcPts val="0"/>
              </a:spcBef>
              <a:buNone/>
            </a:pPr>
            <a:r>
              <a:rPr b="1" lang="en"/>
              <a:t>Half Step</a:t>
            </a:r>
            <a:r>
              <a:rPr lang="en"/>
              <a:t>  - Alternates between one and two phase activations - </a:t>
            </a:r>
            <a:r>
              <a:rPr i="1" lang="en"/>
              <a:t>half the step angle</a:t>
            </a:r>
            <a:r>
              <a:rPr lang="en"/>
              <a:t>, 20% </a:t>
            </a:r>
            <a:r>
              <a:rPr i="1" lang="en"/>
              <a:t>less</a:t>
            </a:r>
            <a:r>
              <a:rPr lang="en"/>
              <a:t> torque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/>
              <a:t>Microstep</a:t>
            </a:r>
            <a:r>
              <a:rPr lang="en"/>
              <a:t> - Current is delivered in a sinusoidal wave, reducing step size to a tiny fraction of original. Smoothest possible motion. 30% torque reduction and slower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Brushless DC Motors - BLDC</a:t>
            </a:r>
          </a:p>
        </p:txBody>
      </p:sp>
      <p:pic>
        <p:nvPicPr>
          <p:cNvPr id="241" name="Shape 2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775" y="1914325"/>
            <a:ext cx="2639225" cy="2639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Shape 2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93075" y="1818925"/>
            <a:ext cx="2357850" cy="235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Shape 2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0" y="2067713"/>
            <a:ext cx="2143125" cy="214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Shape 2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98025" y="490500"/>
            <a:ext cx="2597750" cy="259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Shape 24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466525" y="1033325"/>
            <a:ext cx="2552899" cy="159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Brushless </a:t>
            </a:r>
            <a:r>
              <a:rPr lang="en"/>
              <a:t>DC Motors</a:t>
            </a:r>
          </a:p>
        </p:txBody>
      </p:sp>
      <p:sp>
        <p:nvSpPr>
          <p:cNvPr id="251" name="Shape 251"/>
          <p:cNvSpPr txBox="1"/>
          <p:nvPr>
            <p:ph idx="1" type="body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3000"/>
              <a:t>PROS</a:t>
            </a:r>
          </a:p>
          <a:p>
            <a:pPr indent="-228600" lvl="0" marL="457200" rtl="0">
              <a:lnSpc>
                <a:spcPct val="200000"/>
              </a:lnSpc>
              <a:spcBef>
                <a:spcPts val="0"/>
              </a:spcBef>
            </a:pPr>
            <a:r>
              <a:rPr lang="en"/>
              <a:t>High speed and high torque</a:t>
            </a:r>
          </a:p>
          <a:p>
            <a:pPr indent="-228600" lvl="0" marL="457200" rtl="0">
              <a:lnSpc>
                <a:spcPct val="200000"/>
              </a:lnSpc>
              <a:spcBef>
                <a:spcPts val="0"/>
              </a:spcBef>
            </a:pPr>
            <a:r>
              <a:rPr lang="en"/>
              <a:t>Far less maintenance / longer lifetime</a:t>
            </a:r>
          </a:p>
          <a:p>
            <a:pPr indent="-228600" lvl="0" marL="457200" rtl="0">
              <a:lnSpc>
                <a:spcPct val="200000"/>
              </a:lnSpc>
              <a:spcBef>
                <a:spcPts val="0"/>
              </a:spcBef>
            </a:pPr>
            <a:r>
              <a:rPr lang="en"/>
              <a:t>More efficient</a:t>
            </a:r>
          </a:p>
        </p:txBody>
      </p:sp>
      <p:sp>
        <p:nvSpPr>
          <p:cNvPr id="252" name="Shape 252"/>
          <p:cNvSpPr txBox="1"/>
          <p:nvPr>
            <p:ph idx="2" type="body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3000"/>
              <a:t>CONS</a:t>
            </a:r>
          </a:p>
          <a:p>
            <a:pPr indent="-228600" lvl="0" marL="457200" rtl="0">
              <a:lnSpc>
                <a:spcPct val="200000"/>
              </a:lnSpc>
              <a:spcBef>
                <a:spcPts val="0"/>
              </a:spcBef>
            </a:pPr>
            <a:r>
              <a:rPr lang="en"/>
              <a:t>More complex to control</a:t>
            </a:r>
          </a:p>
          <a:p>
            <a:pPr indent="-228600" lvl="0" marL="457200" rtl="0">
              <a:lnSpc>
                <a:spcPct val="200000"/>
              </a:lnSpc>
              <a:spcBef>
                <a:spcPts val="0"/>
              </a:spcBef>
            </a:pPr>
            <a:r>
              <a:rPr lang="en"/>
              <a:t>Higher price, though dropping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BLDC - structure</a:t>
            </a:r>
          </a:p>
        </p:txBody>
      </p:sp>
      <p:pic>
        <p:nvPicPr>
          <p:cNvPr id="258" name="Shape 2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55700"/>
            <a:ext cx="4671575" cy="2762450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Shape 259"/>
          <p:cNvSpPr txBox="1"/>
          <p:nvPr/>
        </p:nvSpPr>
        <p:spPr>
          <a:xfrm>
            <a:off x="7602850" y="4618925"/>
            <a:ext cx="3924000" cy="4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i="1" lang="en" sz="800"/>
              <a:t>Motors for Makers</a:t>
            </a:r>
          </a:p>
        </p:txBody>
      </p:sp>
      <p:pic>
        <p:nvPicPr>
          <p:cNvPr id="260" name="Shape 2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76375" y="1316363"/>
            <a:ext cx="4167625" cy="2510771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Shape 261"/>
          <p:cNvSpPr txBox="1"/>
          <p:nvPr/>
        </p:nvSpPr>
        <p:spPr>
          <a:xfrm>
            <a:off x="997188" y="4217000"/>
            <a:ext cx="2677200" cy="4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Outrunner BLDC</a:t>
            </a:r>
          </a:p>
        </p:txBody>
      </p:sp>
      <p:sp>
        <p:nvSpPr>
          <p:cNvPr id="262" name="Shape 262"/>
          <p:cNvSpPr txBox="1"/>
          <p:nvPr/>
        </p:nvSpPr>
        <p:spPr>
          <a:xfrm>
            <a:off x="5754888" y="4161125"/>
            <a:ext cx="2677200" cy="4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Inrunner </a:t>
            </a:r>
            <a:r>
              <a:rPr lang="en"/>
              <a:t>BLDC</a:t>
            </a:r>
          </a:p>
        </p:txBody>
      </p:sp>
      <p:cxnSp>
        <p:nvCxnSpPr>
          <p:cNvPr id="263" name="Shape 263"/>
          <p:cNvCxnSpPr/>
          <p:nvPr/>
        </p:nvCxnSpPr>
        <p:spPr>
          <a:xfrm>
            <a:off x="4796050" y="1185400"/>
            <a:ext cx="0" cy="3617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264" name="Shape 264"/>
          <p:cNvSpPr txBox="1"/>
          <p:nvPr/>
        </p:nvSpPr>
        <p:spPr>
          <a:xfrm>
            <a:off x="2834050" y="938775"/>
            <a:ext cx="3924000" cy="4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1000"/>
              <a:t>* </a:t>
            </a:r>
            <a:r>
              <a:rPr lang="en" sz="1000"/>
              <a:t>Three phase motors</a:t>
            </a:r>
          </a:p>
        </p:txBody>
      </p:sp>
      <p:sp>
        <p:nvSpPr>
          <p:cNvPr id="265" name="Shape 265"/>
          <p:cNvSpPr txBox="1"/>
          <p:nvPr/>
        </p:nvSpPr>
        <p:spPr>
          <a:xfrm>
            <a:off x="3528925" y="1600950"/>
            <a:ext cx="340500" cy="38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1000"/>
              <a:t>A</a:t>
            </a:r>
          </a:p>
        </p:txBody>
      </p:sp>
      <p:sp>
        <p:nvSpPr>
          <p:cNvPr id="266" name="Shape 266"/>
          <p:cNvSpPr txBox="1"/>
          <p:nvPr/>
        </p:nvSpPr>
        <p:spPr>
          <a:xfrm>
            <a:off x="3528925" y="3020500"/>
            <a:ext cx="340500" cy="38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000"/>
              <a:t>A</a:t>
            </a:r>
          </a:p>
        </p:txBody>
      </p:sp>
      <p:sp>
        <p:nvSpPr>
          <p:cNvPr id="267" name="Shape 267"/>
          <p:cNvSpPr txBox="1"/>
          <p:nvPr/>
        </p:nvSpPr>
        <p:spPr>
          <a:xfrm>
            <a:off x="4401750" y="2076075"/>
            <a:ext cx="340500" cy="38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000"/>
              <a:t>B</a:t>
            </a:r>
          </a:p>
        </p:txBody>
      </p:sp>
      <p:sp>
        <p:nvSpPr>
          <p:cNvPr id="268" name="Shape 268"/>
          <p:cNvSpPr txBox="1"/>
          <p:nvPr/>
        </p:nvSpPr>
        <p:spPr>
          <a:xfrm>
            <a:off x="4401750" y="3073225"/>
            <a:ext cx="340500" cy="38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000"/>
              <a:t>C</a:t>
            </a:r>
          </a:p>
        </p:txBody>
      </p:sp>
      <p:sp>
        <p:nvSpPr>
          <p:cNvPr id="269" name="Shape 269"/>
          <p:cNvSpPr txBox="1"/>
          <p:nvPr/>
        </p:nvSpPr>
        <p:spPr>
          <a:xfrm>
            <a:off x="2667000" y="2076075"/>
            <a:ext cx="340500" cy="38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000"/>
              <a:t>C</a:t>
            </a:r>
          </a:p>
        </p:txBody>
      </p:sp>
      <p:sp>
        <p:nvSpPr>
          <p:cNvPr id="270" name="Shape 270"/>
          <p:cNvSpPr txBox="1"/>
          <p:nvPr/>
        </p:nvSpPr>
        <p:spPr>
          <a:xfrm>
            <a:off x="2656100" y="3105525"/>
            <a:ext cx="340500" cy="38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000"/>
              <a:t>B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/>
              <a:t>Inrunners </a:t>
            </a:r>
            <a:r>
              <a:rPr lang="en"/>
              <a:t> - </a:t>
            </a:r>
            <a:r>
              <a:rPr i="1" lang="en"/>
              <a:t>very</a:t>
            </a:r>
            <a:r>
              <a:rPr lang="en"/>
              <a:t> high speed - very low torque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b="1" lang="en"/>
              <a:t>Outrunners </a:t>
            </a:r>
            <a:r>
              <a:rPr lang="en"/>
              <a:t>- </a:t>
            </a:r>
            <a:r>
              <a:rPr i="1" lang="en"/>
              <a:t>very</a:t>
            </a:r>
            <a:r>
              <a:rPr lang="en"/>
              <a:t> high torque, used in drones/remote control cars</a:t>
            </a:r>
          </a:p>
        </p:txBody>
      </p:sp>
      <p:sp>
        <p:nvSpPr>
          <p:cNvPr id="276" name="Shape 27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Inrunners vs Outrunners</a:t>
            </a:r>
          </a:p>
        </p:txBody>
      </p:sp>
      <p:pic>
        <p:nvPicPr>
          <p:cNvPr id="277" name="Shape 2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99950" y="1376299"/>
            <a:ext cx="3437024" cy="108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Shape 2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15475" y="3256425"/>
            <a:ext cx="1615250" cy="161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BLDC - Controlling BLDCs</a:t>
            </a:r>
          </a:p>
        </p:txBody>
      </p:sp>
      <p:pic>
        <p:nvPicPr>
          <p:cNvPr id="284" name="Shape 2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3000" y="1709963"/>
            <a:ext cx="2914725" cy="1723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Shape 2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64625" y="1317525"/>
            <a:ext cx="4167675" cy="265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6" name="Shape 286"/>
          <p:cNvCxnSpPr/>
          <p:nvPr/>
        </p:nvCxnSpPr>
        <p:spPr>
          <a:xfrm rot="10800000">
            <a:off x="5635975" y="1444350"/>
            <a:ext cx="34200" cy="24252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87" name="Shape 287"/>
          <p:cNvCxnSpPr/>
          <p:nvPr/>
        </p:nvCxnSpPr>
        <p:spPr>
          <a:xfrm rot="10800000">
            <a:off x="5929175" y="1430675"/>
            <a:ext cx="13500" cy="24525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88" name="Shape 288"/>
          <p:cNvCxnSpPr/>
          <p:nvPr/>
        </p:nvCxnSpPr>
        <p:spPr>
          <a:xfrm rot="10800000">
            <a:off x="6208425" y="1464625"/>
            <a:ext cx="20400" cy="23913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89" name="Shape 289"/>
          <p:cNvCxnSpPr/>
          <p:nvPr/>
        </p:nvCxnSpPr>
        <p:spPr>
          <a:xfrm flipH="1" rot="10800000">
            <a:off x="6546900" y="1444350"/>
            <a:ext cx="6600" cy="24252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90" name="Shape 290"/>
          <p:cNvCxnSpPr/>
          <p:nvPr/>
        </p:nvCxnSpPr>
        <p:spPr>
          <a:xfrm flipH="1" rot="10800000">
            <a:off x="6826000" y="1447675"/>
            <a:ext cx="6600" cy="24252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91" name="Shape 291"/>
          <p:cNvCxnSpPr/>
          <p:nvPr/>
        </p:nvCxnSpPr>
        <p:spPr>
          <a:xfrm rot="10800000">
            <a:off x="7119275" y="1423725"/>
            <a:ext cx="13500" cy="24390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292" name="Shape 292"/>
          <p:cNvSpPr txBox="1"/>
          <p:nvPr/>
        </p:nvSpPr>
        <p:spPr>
          <a:xfrm>
            <a:off x="5407200" y="4019425"/>
            <a:ext cx="3924000" cy="4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000"/>
              <a:t>6 steps- 360 degrees</a:t>
            </a:r>
          </a:p>
          <a:p>
            <a:pPr lvl="0">
              <a:spcBef>
                <a:spcPts val="0"/>
              </a:spcBef>
              <a:buNone/>
            </a:pPr>
            <a:r>
              <a:rPr lang="en" sz="1000"/>
              <a:t>1 step - 60 degrees</a:t>
            </a:r>
          </a:p>
        </p:txBody>
      </p:sp>
      <p:sp>
        <p:nvSpPr>
          <p:cNvPr id="293" name="Shape 293"/>
          <p:cNvSpPr txBox="1"/>
          <p:nvPr/>
        </p:nvSpPr>
        <p:spPr>
          <a:xfrm>
            <a:off x="5407200" y="4477225"/>
            <a:ext cx="4455300" cy="4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i="1" lang="en" sz="1000"/>
              <a:t>Orientation of the motor matters for the phase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ESCs - Electronic Speed Controllers</a:t>
            </a:r>
          </a:p>
        </p:txBody>
      </p:sp>
      <p:pic>
        <p:nvPicPr>
          <p:cNvPr id="299" name="Shape 2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6400" y="1385888"/>
            <a:ext cx="5791200" cy="2371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What are we covering?</a:t>
            </a:r>
          </a:p>
        </p:txBody>
      </p:sp>
      <p:sp>
        <p:nvSpPr>
          <p:cNvPr id="85" name="Shape 85"/>
          <p:cNvSpPr txBox="1"/>
          <p:nvPr>
            <p:ph idx="1" type="body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81000" lvl="0" marL="457200" rtl="0">
              <a:lnSpc>
                <a:spcPct val="200000"/>
              </a:lnSpc>
              <a:spcBef>
                <a:spcPts val="0"/>
              </a:spcBef>
              <a:buSzPct val="100000"/>
            </a:pPr>
            <a:r>
              <a:rPr lang="en" sz="2400"/>
              <a:t>Brushed DC Motors</a:t>
            </a:r>
          </a:p>
          <a:p>
            <a:pPr indent="-381000" lvl="0" marL="457200" rtl="0">
              <a:lnSpc>
                <a:spcPct val="200000"/>
              </a:lnSpc>
              <a:spcBef>
                <a:spcPts val="0"/>
              </a:spcBef>
              <a:buSzPct val="100000"/>
            </a:pPr>
            <a:r>
              <a:rPr lang="en" sz="2400"/>
              <a:t>Controlling Motors</a:t>
            </a:r>
          </a:p>
          <a:p>
            <a:pPr indent="-381000" lvl="0" marL="457200" rtl="0">
              <a:lnSpc>
                <a:spcPct val="200000"/>
              </a:lnSpc>
              <a:spcBef>
                <a:spcPts val="0"/>
              </a:spcBef>
              <a:buSzPct val="100000"/>
            </a:pPr>
            <a:r>
              <a:rPr lang="en" sz="2400"/>
              <a:t>Servo Motors</a:t>
            </a:r>
          </a:p>
          <a:p>
            <a:pPr indent="-381000" lvl="0" marL="457200">
              <a:lnSpc>
                <a:spcPct val="200000"/>
              </a:lnSpc>
              <a:spcBef>
                <a:spcPts val="0"/>
              </a:spcBef>
              <a:buSzPct val="100000"/>
            </a:pPr>
            <a:r>
              <a:rPr lang="en" sz="2400"/>
              <a:t>Torque</a:t>
            </a:r>
          </a:p>
        </p:txBody>
      </p:sp>
      <p:sp>
        <p:nvSpPr>
          <p:cNvPr id="86" name="Shape 86"/>
          <p:cNvSpPr txBox="1"/>
          <p:nvPr>
            <p:ph idx="2" type="body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81000" lvl="0" marL="457200" rtl="0">
              <a:lnSpc>
                <a:spcPct val="200000"/>
              </a:lnSpc>
              <a:spcBef>
                <a:spcPts val="0"/>
              </a:spcBef>
              <a:buSzPct val="100000"/>
            </a:pPr>
            <a:r>
              <a:rPr lang="en" sz="2400"/>
              <a:t>Positional Feedback</a:t>
            </a:r>
          </a:p>
          <a:p>
            <a:pPr indent="-381000" lvl="0" marL="457200" rtl="0">
              <a:lnSpc>
                <a:spcPct val="200000"/>
              </a:lnSpc>
              <a:spcBef>
                <a:spcPts val="0"/>
              </a:spcBef>
              <a:buSzPct val="100000"/>
            </a:pPr>
            <a:r>
              <a:rPr lang="en" sz="2400"/>
              <a:t>Stepper Motors</a:t>
            </a:r>
          </a:p>
          <a:p>
            <a:pPr indent="-381000" lvl="0" marL="457200" rtl="0">
              <a:lnSpc>
                <a:spcPct val="200000"/>
              </a:lnSpc>
              <a:spcBef>
                <a:spcPts val="0"/>
              </a:spcBef>
              <a:buSzPct val="100000"/>
            </a:pPr>
            <a:r>
              <a:rPr lang="en" sz="2400"/>
              <a:t>Brushless DC Motors</a:t>
            </a:r>
          </a:p>
          <a:p>
            <a:pPr indent="-381000" lvl="0" marL="457200">
              <a:lnSpc>
                <a:spcPct val="115000"/>
              </a:lnSpc>
              <a:spcBef>
                <a:spcPts val="0"/>
              </a:spcBef>
              <a:buSzPct val="100000"/>
            </a:pPr>
            <a:r>
              <a:rPr i="1" lang="en" sz="2400"/>
              <a:t>Calculating what motor we need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Programming ESCs</a:t>
            </a:r>
          </a:p>
        </p:txBody>
      </p:sp>
      <p:sp>
        <p:nvSpPr>
          <p:cNvPr id="305" name="Shape 305"/>
          <p:cNvSpPr txBox="1"/>
          <p:nvPr>
            <p:ph idx="1" type="body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rtl="0">
              <a:lnSpc>
                <a:spcPct val="200000"/>
              </a:lnSpc>
              <a:spcBef>
                <a:spcPts val="0"/>
              </a:spcBef>
              <a:buSzPct val="100000"/>
            </a:pPr>
            <a:r>
              <a:rPr lang="en" sz="1800"/>
              <a:t>Auto-cutoff</a:t>
            </a:r>
          </a:p>
          <a:p>
            <a:pPr indent="-342900" lvl="0" marL="457200" rtl="0">
              <a:lnSpc>
                <a:spcPct val="200000"/>
              </a:lnSpc>
              <a:spcBef>
                <a:spcPts val="0"/>
              </a:spcBef>
              <a:buSzPct val="100000"/>
            </a:pPr>
            <a:r>
              <a:rPr lang="en" sz="1800"/>
              <a:t>Brake</a:t>
            </a:r>
          </a:p>
          <a:p>
            <a:pPr indent="-342900" lvl="0" marL="457200" rtl="0">
              <a:lnSpc>
                <a:spcPct val="200000"/>
              </a:lnSpc>
              <a:spcBef>
                <a:spcPts val="0"/>
              </a:spcBef>
              <a:buSzPct val="100000"/>
            </a:pPr>
            <a:r>
              <a:rPr lang="en" sz="1800"/>
              <a:t>Battery type (</a:t>
            </a:r>
            <a:r>
              <a:rPr i="1" lang="en" sz="1800"/>
              <a:t>NiMH, LiPO, NiCd, LiFePO4</a:t>
            </a:r>
            <a:r>
              <a:rPr lang="en" sz="1800"/>
              <a:t>)</a:t>
            </a:r>
          </a:p>
          <a:p>
            <a:pPr indent="-342900" lvl="0" marL="457200" rtl="0">
              <a:lnSpc>
                <a:spcPct val="200000"/>
              </a:lnSpc>
              <a:spcBef>
                <a:spcPts val="0"/>
              </a:spcBef>
              <a:buSzPct val="100000"/>
            </a:pPr>
            <a:r>
              <a:rPr lang="en" sz="1800"/>
              <a:t>Timing - how quickly pulsing to the BLDC occurs</a:t>
            </a:r>
          </a:p>
        </p:txBody>
      </p:sp>
      <p:sp>
        <p:nvSpPr>
          <p:cNvPr id="306" name="Shape 306"/>
          <p:cNvSpPr txBox="1"/>
          <p:nvPr>
            <p:ph idx="2" type="body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rtl="0">
              <a:lnSpc>
                <a:spcPct val="200000"/>
              </a:lnSpc>
              <a:spcBef>
                <a:spcPts val="0"/>
              </a:spcBef>
              <a:buSzPct val="100000"/>
            </a:pPr>
            <a:r>
              <a:rPr lang="en" sz="1800"/>
              <a:t>Acceleration</a:t>
            </a:r>
          </a:p>
          <a:p>
            <a:pPr indent="-342900" lvl="0" marL="457200" rtl="0">
              <a:lnSpc>
                <a:spcPct val="200000"/>
              </a:lnSpc>
              <a:spcBef>
                <a:spcPts val="0"/>
              </a:spcBef>
              <a:buSzPct val="100000"/>
            </a:pPr>
            <a:r>
              <a:rPr lang="en" sz="1800"/>
              <a:t>Reverse</a:t>
            </a:r>
          </a:p>
          <a:p>
            <a:pPr indent="-342900" lvl="0" marL="457200" rtl="0">
              <a:lnSpc>
                <a:spcPct val="200000"/>
              </a:lnSpc>
              <a:spcBef>
                <a:spcPts val="0"/>
              </a:spcBef>
              <a:buSzPct val="100000"/>
            </a:pPr>
            <a:r>
              <a:rPr lang="en" sz="1800"/>
              <a:t>Reverse Delay</a:t>
            </a:r>
          </a:p>
          <a:p>
            <a:pPr indent="-342900" lvl="0" marL="457200" rtl="0">
              <a:lnSpc>
                <a:spcPct val="200000"/>
              </a:lnSpc>
              <a:spcBef>
                <a:spcPts val="0"/>
              </a:spcBef>
              <a:buSzPct val="100000"/>
            </a:pPr>
            <a:r>
              <a:rPr lang="en" sz="1800"/>
              <a:t>Current limiting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Shape 31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Torque</a:t>
            </a:r>
          </a:p>
        </p:txBody>
      </p:sp>
      <p:pic>
        <p:nvPicPr>
          <p:cNvPr id="312" name="Shape 3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7163" y="143863"/>
            <a:ext cx="1089675" cy="117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Shape 313"/>
          <p:cNvPicPr preferRelativeResize="0"/>
          <p:nvPr/>
        </p:nvPicPr>
        <p:blipFill rotWithShape="1">
          <a:blip r:embed="rId4">
            <a:alphaModFix/>
          </a:blip>
          <a:srcRect b="5749" l="0" r="0" t="0"/>
          <a:stretch/>
        </p:blipFill>
        <p:spPr>
          <a:xfrm>
            <a:off x="1024375" y="1682987"/>
            <a:ext cx="2419350" cy="1777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Shape 3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19475" y="1457313"/>
            <a:ext cx="2057400" cy="222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Torque VS Current</a:t>
            </a:r>
          </a:p>
        </p:txBody>
      </p:sp>
      <p:pic>
        <p:nvPicPr>
          <p:cNvPr id="320" name="Shape 3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62263" y="1195388"/>
            <a:ext cx="3419475" cy="2752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Shape 32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Shaft Connections</a:t>
            </a:r>
          </a:p>
        </p:txBody>
      </p:sp>
      <p:pic>
        <p:nvPicPr>
          <p:cNvPr id="326" name="Shape 326"/>
          <p:cNvPicPr preferRelativeResize="0"/>
          <p:nvPr/>
        </p:nvPicPr>
        <p:blipFill rotWithShape="1">
          <a:blip r:embed="rId3">
            <a:alphaModFix/>
          </a:blip>
          <a:srcRect b="3437" l="3119" r="0" t="0"/>
          <a:stretch/>
        </p:blipFill>
        <p:spPr>
          <a:xfrm>
            <a:off x="0" y="1416225"/>
            <a:ext cx="3207650" cy="231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Shape 3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73650" y="1619250"/>
            <a:ext cx="2857500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Shape 3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74788" y="1674537"/>
            <a:ext cx="1794425" cy="179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Shape 3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71338" y="3727271"/>
            <a:ext cx="2401350" cy="175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Shape 33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Gearing</a:t>
            </a:r>
          </a:p>
        </p:txBody>
      </p:sp>
      <p:pic>
        <p:nvPicPr>
          <p:cNvPr id="335" name="Shape 3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2675" y="1654663"/>
            <a:ext cx="2445576" cy="183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Shape 3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25125" y="1654662"/>
            <a:ext cx="2358300" cy="176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Shape 3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83025" y="1654663"/>
            <a:ext cx="2358300" cy="17687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Shape 342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Challenge - let’s specify a motor</a:t>
            </a:r>
          </a:p>
        </p:txBody>
      </p:sp>
      <p:sp>
        <p:nvSpPr>
          <p:cNvPr id="343" name="Shape 343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419100" lvl="0" marL="457200" rtl="0">
              <a:lnSpc>
                <a:spcPct val="150000"/>
              </a:lnSpc>
              <a:spcBef>
                <a:spcPts val="0"/>
              </a:spcBef>
              <a:buSzPct val="100000"/>
            </a:pPr>
            <a:r>
              <a:rPr lang="en" sz="3000"/>
              <a:t>Robot + payload = 50 lbs</a:t>
            </a:r>
          </a:p>
          <a:p>
            <a:pPr indent="-419100" lvl="0" marL="457200" rtl="0">
              <a:lnSpc>
                <a:spcPct val="150000"/>
              </a:lnSpc>
              <a:spcBef>
                <a:spcPts val="0"/>
              </a:spcBef>
              <a:buSzPct val="100000"/>
            </a:pPr>
            <a:r>
              <a:rPr lang="en" sz="3000"/>
              <a:t>I want to go up at least a 10 degree incline</a:t>
            </a:r>
          </a:p>
          <a:p>
            <a:pPr indent="-419100" lvl="0" marL="457200" rtl="0">
              <a:lnSpc>
                <a:spcPct val="150000"/>
              </a:lnSpc>
              <a:spcBef>
                <a:spcPts val="0"/>
              </a:spcBef>
              <a:buSzPct val="100000"/>
            </a:pPr>
            <a:r>
              <a:rPr lang="en" sz="3000"/>
              <a:t>I want to go at least walking speed (3.1 mph)</a:t>
            </a:r>
          </a:p>
          <a:p>
            <a:pPr indent="-419100" lvl="0" marL="457200" rtl="0">
              <a:lnSpc>
                <a:spcPct val="150000"/>
              </a:lnSpc>
              <a:spcBef>
                <a:spcPts val="0"/>
              </a:spcBef>
              <a:buSzPct val="100000"/>
            </a:pPr>
            <a:r>
              <a:rPr lang="en" sz="3000"/>
              <a:t>Accelerate to its speed within 2 seconds</a:t>
            </a:r>
          </a:p>
          <a:p>
            <a:pPr indent="-419100" lvl="0" marL="457200" rtl="0">
              <a:lnSpc>
                <a:spcPct val="150000"/>
              </a:lnSpc>
              <a:spcBef>
                <a:spcPts val="0"/>
              </a:spcBef>
              <a:buSzPct val="100000"/>
            </a:pPr>
            <a:r>
              <a:rPr lang="en" sz="3000"/>
              <a:t>We’ll use 10 inch wheels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Shape 348"/>
          <p:cNvSpPr txBox="1"/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WARNING</a:t>
            </a:r>
          </a:p>
          <a:p>
            <a:pPr lvl="0">
              <a:spcBef>
                <a:spcPts val="0"/>
              </a:spcBef>
              <a:buNone/>
            </a:pPr>
            <a:r>
              <a:rPr lang="en" sz="1400"/>
              <a:t>not overwhelming math ahead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Shape 353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The </a:t>
            </a:r>
            <a:r>
              <a:rPr lang="en"/>
              <a:t>Formulas</a:t>
            </a:r>
          </a:p>
        </p:txBody>
      </p:sp>
      <p:sp>
        <p:nvSpPr>
          <p:cNvPr id="354" name="Shape 354"/>
          <p:cNvSpPr txBox="1"/>
          <p:nvPr/>
        </p:nvSpPr>
        <p:spPr>
          <a:xfrm>
            <a:off x="437200" y="1307325"/>
            <a:ext cx="2057400" cy="9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600"/>
              <a:t>P = I * V</a:t>
            </a:r>
          </a:p>
        </p:txBody>
      </p:sp>
      <p:sp>
        <p:nvSpPr>
          <p:cNvPr id="355" name="Shape 355"/>
          <p:cNvSpPr txBox="1"/>
          <p:nvPr/>
        </p:nvSpPr>
        <p:spPr>
          <a:xfrm>
            <a:off x="437200" y="1999800"/>
            <a:ext cx="2237400" cy="9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/>
              <a:t>P = T * ω</a:t>
            </a:r>
          </a:p>
        </p:txBody>
      </p:sp>
      <p:sp>
        <p:nvSpPr>
          <p:cNvPr id="356" name="Shape 356"/>
          <p:cNvSpPr txBox="1"/>
          <p:nvPr/>
        </p:nvSpPr>
        <p:spPr>
          <a:xfrm>
            <a:off x="2775575" y="1999800"/>
            <a:ext cx="2057400" cy="9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/>
              <a:t>F = m * a</a:t>
            </a:r>
          </a:p>
        </p:txBody>
      </p:sp>
      <p:sp>
        <p:nvSpPr>
          <p:cNvPr id="357" name="Shape 357"/>
          <p:cNvSpPr txBox="1"/>
          <p:nvPr/>
        </p:nvSpPr>
        <p:spPr>
          <a:xfrm>
            <a:off x="2878450" y="1307325"/>
            <a:ext cx="2057400" cy="9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/>
              <a:t>T = F * r</a:t>
            </a:r>
          </a:p>
        </p:txBody>
      </p:sp>
      <p:sp>
        <p:nvSpPr>
          <p:cNvPr id="358" name="Shape 358"/>
          <p:cNvSpPr txBox="1"/>
          <p:nvPr/>
        </p:nvSpPr>
        <p:spPr>
          <a:xfrm>
            <a:off x="5319700" y="1307325"/>
            <a:ext cx="3014700" cy="9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/>
              <a:t>v</a:t>
            </a:r>
            <a:r>
              <a:rPr lang="en" sz="1200"/>
              <a:t>f</a:t>
            </a:r>
            <a:r>
              <a:rPr lang="en" sz="1800"/>
              <a:t> = </a:t>
            </a:r>
            <a:r>
              <a:rPr lang="en" sz="3600"/>
              <a:t>a * t + v</a:t>
            </a:r>
            <a:r>
              <a:rPr lang="en" sz="1200"/>
              <a:t>0</a:t>
            </a:r>
          </a:p>
        </p:txBody>
      </p:sp>
      <p:sp>
        <p:nvSpPr>
          <p:cNvPr id="359" name="Shape 359"/>
          <p:cNvSpPr txBox="1"/>
          <p:nvPr/>
        </p:nvSpPr>
        <p:spPr>
          <a:xfrm>
            <a:off x="5319700" y="1999800"/>
            <a:ext cx="3270000" cy="9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/>
              <a:t>g = 30.48 </a:t>
            </a:r>
            <a:r>
              <a:rPr lang="en" sz="1200"/>
              <a:t>f/s</a:t>
            </a: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</a:rPr>
              <a:t>²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Shape 36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Draw a Free Body Diagram</a:t>
            </a:r>
          </a:p>
        </p:txBody>
      </p:sp>
      <p:cxnSp>
        <p:nvCxnSpPr>
          <p:cNvPr id="365" name="Shape 365"/>
          <p:cNvCxnSpPr/>
          <p:nvPr/>
        </p:nvCxnSpPr>
        <p:spPr>
          <a:xfrm>
            <a:off x="2283275" y="3509353"/>
            <a:ext cx="42246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66" name="Shape 366"/>
          <p:cNvCxnSpPr/>
          <p:nvPr/>
        </p:nvCxnSpPr>
        <p:spPr>
          <a:xfrm flipH="1" rot="10800000">
            <a:off x="2283275" y="2186053"/>
            <a:ext cx="3664500" cy="13233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367" name="Shape 367"/>
          <p:cNvSpPr txBox="1"/>
          <p:nvPr/>
        </p:nvSpPr>
        <p:spPr>
          <a:xfrm>
            <a:off x="4510150" y="2949395"/>
            <a:ext cx="1823400" cy="6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10 degrees</a:t>
            </a:r>
          </a:p>
        </p:txBody>
      </p:sp>
      <p:sp>
        <p:nvSpPr>
          <p:cNvPr id="368" name="Shape 368"/>
          <p:cNvSpPr/>
          <p:nvPr/>
        </p:nvSpPr>
        <p:spPr>
          <a:xfrm rot="-1150654">
            <a:off x="2854879" y="1940555"/>
            <a:ext cx="1968968" cy="831309"/>
          </a:xfrm>
          <a:prstGeom prst="rect">
            <a:avLst/>
          </a:prstGeom>
          <a:solidFill>
            <a:srgbClr val="99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369" name="Shape 369"/>
          <p:cNvCxnSpPr/>
          <p:nvPr/>
        </p:nvCxnSpPr>
        <p:spPr>
          <a:xfrm>
            <a:off x="3756081" y="2596368"/>
            <a:ext cx="0" cy="14331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370" name="Shape 370"/>
          <p:cNvCxnSpPr/>
          <p:nvPr/>
        </p:nvCxnSpPr>
        <p:spPr>
          <a:xfrm rot="-1195274">
            <a:off x="3648739" y="2248212"/>
            <a:ext cx="2136015" cy="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371" name="Shape 371"/>
          <p:cNvSpPr txBox="1"/>
          <p:nvPr/>
        </p:nvSpPr>
        <p:spPr>
          <a:xfrm>
            <a:off x="3628675" y="4029475"/>
            <a:ext cx="834600" cy="6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/>
              <a:t>F</a:t>
            </a:r>
            <a:r>
              <a:rPr lang="en" sz="1200"/>
              <a:t>g</a:t>
            </a:r>
          </a:p>
        </p:txBody>
      </p:sp>
      <p:sp>
        <p:nvSpPr>
          <p:cNvPr id="372" name="Shape 372"/>
          <p:cNvSpPr txBox="1"/>
          <p:nvPr/>
        </p:nvSpPr>
        <p:spPr>
          <a:xfrm>
            <a:off x="5720850" y="1498650"/>
            <a:ext cx="834600" cy="6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F</a:t>
            </a:r>
            <a:r>
              <a:rPr lang="en" sz="1200"/>
              <a:t>r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Shape 377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Forces happening</a:t>
            </a:r>
          </a:p>
        </p:txBody>
      </p:sp>
      <p:cxnSp>
        <p:nvCxnSpPr>
          <p:cNvPr id="378" name="Shape 378"/>
          <p:cNvCxnSpPr/>
          <p:nvPr/>
        </p:nvCxnSpPr>
        <p:spPr>
          <a:xfrm>
            <a:off x="311700" y="3386578"/>
            <a:ext cx="42246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79" name="Shape 379"/>
          <p:cNvCxnSpPr/>
          <p:nvPr/>
        </p:nvCxnSpPr>
        <p:spPr>
          <a:xfrm flipH="1" rot="10800000">
            <a:off x="311700" y="2063278"/>
            <a:ext cx="3664500" cy="13233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380" name="Shape 380"/>
          <p:cNvSpPr txBox="1"/>
          <p:nvPr/>
        </p:nvSpPr>
        <p:spPr>
          <a:xfrm>
            <a:off x="2538575" y="2826620"/>
            <a:ext cx="1823400" cy="6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10 degrees</a:t>
            </a:r>
          </a:p>
        </p:txBody>
      </p:sp>
      <p:sp>
        <p:nvSpPr>
          <p:cNvPr id="381" name="Shape 381"/>
          <p:cNvSpPr/>
          <p:nvPr/>
        </p:nvSpPr>
        <p:spPr>
          <a:xfrm rot="-1150654">
            <a:off x="883304" y="1817780"/>
            <a:ext cx="1968968" cy="831309"/>
          </a:xfrm>
          <a:prstGeom prst="rect">
            <a:avLst/>
          </a:prstGeom>
          <a:solidFill>
            <a:srgbClr val="99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382" name="Shape 382"/>
          <p:cNvCxnSpPr/>
          <p:nvPr/>
        </p:nvCxnSpPr>
        <p:spPr>
          <a:xfrm>
            <a:off x="1784506" y="2473593"/>
            <a:ext cx="0" cy="13878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383" name="Shape 383"/>
          <p:cNvCxnSpPr/>
          <p:nvPr/>
        </p:nvCxnSpPr>
        <p:spPr>
          <a:xfrm rot="-1195274">
            <a:off x="1677164" y="2125437"/>
            <a:ext cx="2136015" cy="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384" name="Shape 384"/>
          <p:cNvSpPr txBox="1"/>
          <p:nvPr/>
        </p:nvSpPr>
        <p:spPr>
          <a:xfrm>
            <a:off x="1641825" y="3823775"/>
            <a:ext cx="834600" cy="6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F</a:t>
            </a:r>
            <a:r>
              <a:rPr lang="en" sz="1200"/>
              <a:t>g</a:t>
            </a:r>
          </a:p>
        </p:txBody>
      </p:sp>
      <p:sp>
        <p:nvSpPr>
          <p:cNvPr id="385" name="Shape 385"/>
          <p:cNvSpPr txBox="1"/>
          <p:nvPr/>
        </p:nvSpPr>
        <p:spPr>
          <a:xfrm>
            <a:off x="3749275" y="1375875"/>
            <a:ext cx="834600" cy="6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F</a:t>
            </a:r>
            <a:r>
              <a:rPr lang="en" sz="1200"/>
              <a:t>r</a:t>
            </a:r>
          </a:p>
        </p:txBody>
      </p:sp>
      <p:sp>
        <p:nvSpPr>
          <p:cNvPr id="386" name="Shape 386"/>
          <p:cNvSpPr txBox="1"/>
          <p:nvPr/>
        </p:nvSpPr>
        <p:spPr>
          <a:xfrm>
            <a:off x="4902825" y="1230150"/>
            <a:ext cx="3307200" cy="33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>
                <a:solidFill>
                  <a:srgbClr val="FFFF00"/>
                </a:solidFill>
                <a:latin typeface="Open Sans"/>
                <a:ea typeface="Open Sans"/>
                <a:cs typeface="Open Sans"/>
                <a:sym typeface="Open Sans"/>
              </a:rPr>
              <a:t>F</a:t>
            </a:r>
            <a:r>
              <a:rPr lang="en">
                <a:solidFill>
                  <a:srgbClr val="FFFF00"/>
                </a:solidFill>
                <a:latin typeface="Open Sans"/>
                <a:ea typeface="Open Sans"/>
                <a:cs typeface="Open Sans"/>
                <a:sym typeface="Open Sans"/>
              </a:rPr>
              <a:t>gy</a:t>
            </a:r>
            <a:r>
              <a:rPr lang="en" sz="2400">
                <a:solidFill>
                  <a:srgbClr val="FFFF00"/>
                </a:solidFill>
                <a:latin typeface="Open Sans"/>
                <a:ea typeface="Open Sans"/>
                <a:cs typeface="Open Sans"/>
                <a:sym typeface="Open Sans"/>
              </a:rPr>
              <a:t> = m * g * cos(Θ)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lvl="0">
              <a:spcBef>
                <a:spcPts val="0"/>
              </a:spcBef>
              <a:buNone/>
            </a:pPr>
            <a:r>
              <a:rPr lang="en" sz="240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F</a:t>
            </a:r>
            <a:r>
              <a:rPr lang="en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gx</a:t>
            </a:r>
            <a:r>
              <a:rPr lang="en" sz="240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 = m * g * sin(Θ)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2400">
              <a:latin typeface="Open Sans"/>
              <a:ea typeface="Open Sans"/>
              <a:cs typeface="Open Sans"/>
              <a:sym typeface="Open Sans"/>
            </a:endParaRPr>
          </a:p>
          <a:p>
            <a:pPr lvl="0">
              <a:spcBef>
                <a:spcPts val="0"/>
              </a:spcBef>
              <a:buNone/>
            </a:pPr>
            <a:r>
              <a:rPr lang="en" sz="2400">
                <a:latin typeface="Open Sans"/>
                <a:ea typeface="Open Sans"/>
                <a:cs typeface="Open Sans"/>
                <a:sym typeface="Open Sans"/>
              </a:rPr>
              <a:t>F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r</a:t>
            </a:r>
            <a:r>
              <a:rPr lang="en" sz="2400">
                <a:latin typeface="Open Sans"/>
                <a:ea typeface="Open Sans"/>
                <a:cs typeface="Open Sans"/>
                <a:sym typeface="Open Sans"/>
              </a:rPr>
              <a:t> = 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Force from motor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2650"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387" name="Shape 387"/>
          <p:cNvCxnSpPr/>
          <p:nvPr/>
        </p:nvCxnSpPr>
        <p:spPr>
          <a:xfrm>
            <a:off x="1770475" y="2503075"/>
            <a:ext cx="366300" cy="634200"/>
          </a:xfrm>
          <a:prstGeom prst="straightConnector1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388" name="Shape 388"/>
          <p:cNvCxnSpPr/>
          <p:nvPr/>
        </p:nvCxnSpPr>
        <p:spPr>
          <a:xfrm rot="10800000">
            <a:off x="1816275" y="3105950"/>
            <a:ext cx="2976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The core concept - the simplest little motor</a:t>
            </a:r>
          </a:p>
        </p:txBody>
      </p:sp>
      <p:pic>
        <p:nvPicPr>
          <p:cNvPr id="92" name="Shape 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99625"/>
            <a:ext cx="4724773" cy="369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Shape 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29573" y="1299625"/>
            <a:ext cx="3962027" cy="29715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Shape 393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We must overcome!</a:t>
            </a:r>
          </a:p>
        </p:txBody>
      </p:sp>
      <p:sp>
        <p:nvSpPr>
          <p:cNvPr id="394" name="Shape 394"/>
          <p:cNvSpPr txBox="1"/>
          <p:nvPr/>
        </p:nvSpPr>
        <p:spPr>
          <a:xfrm>
            <a:off x="226925" y="1254150"/>
            <a:ext cx="3307200" cy="13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latin typeface="Open Sans"/>
                <a:ea typeface="Open Sans"/>
                <a:cs typeface="Open Sans"/>
                <a:sym typeface="Open Sans"/>
              </a:rPr>
              <a:t>F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gx</a:t>
            </a:r>
            <a:r>
              <a:rPr lang="en" sz="2400">
                <a:latin typeface="Open Sans"/>
                <a:ea typeface="Open Sans"/>
                <a:cs typeface="Open Sans"/>
                <a:sym typeface="Open Sans"/>
              </a:rPr>
              <a:t> = m * g * sin(Θ)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650"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95" name="Shape 395"/>
          <p:cNvSpPr txBox="1"/>
          <p:nvPr/>
        </p:nvSpPr>
        <p:spPr>
          <a:xfrm>
            <a:off x="4124400" y="1147000"/>
            <a:ext cx="3836700" cy="3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>
                <a:solidFill>
                  <a:schemeClr val="dk1"/>
                </a:solidFill>
              </a:rPr>
              <a:t>F</a:t>
            </a:r>
            <a:r>
              <a:rPr lang="en">
                <a:solidFill>
                  <a:schemeClr val="dk1"/>
                </a:solidFill>
              </a:rPr>
              <a:t>r</a:t>
            </a:r>
            <a:r>
              <a:rPr lang="en" sz="2400">
                <a:solidFill>
                  <a:schemeClr val="dk1"/>
                </a:solidFill>
              </a:rPr>
              <a:t> - F</a:t>
            </a:r>
            <a:r>
              <a:rPr lang="en">
                <a:solidFill>
                  <a:schemeClr val="dk1"/>
                </a:solidFill>
              </a:rPr>
              <a:t>gx</a:t>
            </a:r>
            <a:r>
              <a:rPr lang="en" sz="2400">
                <a:solidFill>
                  <a:schemeClr val="dk1"/>
                </a:solidFill>
              </a:rPr>
              <a:t> = F</a:t>
            </a:r>
            <a:r>
              <a:rPr lang="en" sz="1200">
                <a:solidFill>
                  <a:schemeClr val="dk1"/>
                </a:solidFill>
              </a:rPr>
              <a:t>total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lvl="0">
              <a:spcBef>
                <a:spcPts val="0"/>
              </a:spcBef>
              <a:buNone/>
            </a:pPr>
            <a:r>
              <a:rPr lang="en" sz="2400"/>
              <a:t>(T/r) - </a:t>
            </a:r>
            <a:r>
              <a:rPr lang="en" sz="2400">
                <a:solidFill>
                  <a:schemeClr val="dk1"/>
                </a:solidFill>
              </a:rPr>
              <a:t>m*g*sin(Θ)</a:t>
            </a:r>
            <a:r>
              <a:rPr lang="en" sz="2400"/>
              <a:t> = m*a</a:t>
            </a:r>
          </a:p>
          <a:p>
            <a:pPr lvl="0">
              <a:spcBef>
                <a:spcPts val="0"/>
              </a:spcBef>
              <a:buNone/>
            </a:pPr>
            <a:r>
              <a:rPr lang="en" sz="2400"/>
              <a:t>T/r = m*a + m*g*sin(Θ)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lvl="0">
              <a:spcBef>
                <a:spcPts val="0"/>
              </a:spcBef>
              <a:buNone/>
            </a:pPr>
            <a:r>
              <a:rPr lang="en" sz="2400">
                <a:solidFill>
                  <a:srgbClr val="FF0000"/>
                </a:solidFill>
              </a:rPr>
              <a:t>T = m*(a+g*sin(Θ))*r</a:t>
            </a:r>
          </a:p>
        </p:txBody>
      </p:sp>
      <p:sp>
        <p:nvSpPr>
          <p:cNvPr id="396" name="Shape 396"/>
          <p:cNvSpPr txBox="1"/>
          <p:nvPr/>
        </p:nvSpPr>
        <p:spPr>
          <a:xfrm>
            <a:off x="503550" y="2801550"/>
            <a:ext cx="2229900" cy="11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600"/>
              <a:t>T = F</a:t>
            </a:r>
            <a:r>
              <a:rPr lang="en" sz="2400"/>
              <a:t>r</a:t>
            </a:r>
            <a:r>
              <a:rPr lang="en" sz="3600"/>
              <a:t> * r</a:t>
            </a:r>
          </a:p>
          <a:p>
            <a:pPr lvl="0">
              <a:spcBef>
                <a:spcPts val="0"/>
              </a:spcBef>
              <a:buNone/>
            </a:pPr>
            <a:r>
              <a:rPr lang="en" sz="3600"/>
              <a:t>T/r = F</a:t>
            </a:r>
            <a:r>
              <a:rPr lang="en" sz="2400"/>
              <a:t>r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Shape 40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Convert Requirements (trust me)</a:t>
            </a:r>
          </a:p>
        </p:txBody>
      </p:sp>
      <p:graphicFrame>
        <p:nvGraphicFramePr>
          <p:cNvPr id="402" name="Shape 402"/>
          <p:cNvGraphicFramePr/>
          <p:nvPr/>
        </p:nvGraphicFramePr>
        <p:xfrm>
          <a:off x="952500" y="1428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{BE2B8E49-A744-41C0-8036-BA20DE33BFA1}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b="1" lang="en"/>
                        <a:t>Freedom Units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b="1" lang="en"/>
                        <a:t>Sensible Metric Units</a:t>
                      </a: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50 lbs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22.680</a:t>
                      </a:r>
                      <a:r>
                        <a:rPr lang="en"/>
                        <a:t> kg</a:t>
                      </a: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78571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3.1 mph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1.38 m/s</a:t>
                      </a: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Gravity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78571"/>
                        <a:buFont typeface="Arial"/>
                        <a:buNone/>
                      </a:pPr>
                      <a:r>
                        <a:rPr lang="en"/>
                        <a:t>9.8 m/s</a:t>
                      </a:r>
                      <a:r>
                        <a:rPr lang="en">
                          <a:solidFill>
                            <a:srgbClr val="222222"/>
                          </a:solidFill>
                          <a:highlight>
                            <a:srgbClr val="FFFFFF"/>
                          </a:highlight>
                        </a:rPr>
                        <a:t>²</a:t>
                      </a: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10” wheels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0.254</a:t>
                      </a:r>
                      <a:r>
                        <a:rPr lang="en"/>
                        <a:t> meter wheels</a:t>
                      </a: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Shape 407"/>
          <p:cNvSpPr txBox="1"/>
          <p:nvPr>
            <p:ph type="title"/>
          </p:nvPr>
        </p:nvSpPr>
        <p:spPr>
          <a:xfrm>
            <a:off x="311700" y="34800"/>
            <a:ext cx="8520600" cy="8313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He Did The Math</a:t>
            </a:r>
          </a:p>
        </p:txBody>
      </p:sp>
      <p:sp>
        <p:nvSpPr>
          <p:cNvPr id="408" name="Shape 408"/>
          <p:cNvSpPr txBox="1"/>
          <p:nvPr/>
        </p:nvSpPr>
        <p:spPr>
          <a:xfrm>
            <a:off x="311700" y="1309650"/>
            <a:ext cx="2612100" cy="11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 sz="1800">
                <a:solidFill>
                  <a:schemeClr val="dk1"/>
                </a:solidFill>
              </a:rPr>
              <a:t>v</a:t>
            </a:r>
            <a:r>
              <a:rPr lang="en" sz="1200">
                <a:solidFill>
                  <a:schemeClr val="dk1"/>
                </a:solidFill>
              </a:rPr>
              <a:t>f</a:t>
            </a:r>
            <a:r>
              <a:rPr lang="en" sz="1800">
                <a:solidFill>
                  <a:schemeClr val="dk1"/>
                </a:solidFill>
              </a:rPr>
              <a:t> = </a:t>
            </a:r>
            <a:r>
              <a:rPr lang="en" sz="1800">
                <a:solidFill>
                  <a:srgbClr val="FF0000"/>
                </a:solidFill>
              </a:rPr>
              <a:t>a</a:t>
            </a:r>
            <a:r>
              <a:rPr lang="en" sz="1800">
                <a:solidFill>
                  <a:schemeClr val="dk1"/>
                </a:solidFill>
              </a:rPr>
              <a:t> * t + v</a:t>
            </a:r>
            <a:r>
              <a:rPr lang="en" sz="1200">
                <a:solidFill>
                  <a:schemeClr val="dk1"/>
                </a:solidFill>
              </a:rPr>
              <a:t>0</a:t>
            </a:r>
          </a:p>
          <a:p>
            <a:pPr lvl="0"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</a:rPr>
              <a:t>1.38 m/s = </a:t>
            </a:r>
            <a:r>
              <a:rPr lang="en" sz="1800">
                <a:solidFill>
                  <a:srgbClr val="FF0000"/>
                </a:solidFill>
              </a:rPr>
              <a:t>a</a:t>
            </a:r>
            <a:r>
              <a:rPr lang="en" sz="1800">
                <a:solidFill>
                  <a:schemeClr val="dk1"/>
                </a:solidFill>
              </a:rPr>
              <a:t> * 2 + 0</a:t>
            </a:r>
          </a:p>
          <a:p>
            <a:pPr lvl="0"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</a:rPr>
              <a:t>1.38 m/s = 2 * </a:t>
            </a:r>
            <a:r>
              <a:rPr lang="en" sz="1800">
                <a:solidFill>
                  <a:srgbClr val="FF0000"/>
                </a:solidFill>
              </a:rPr>
              <a:t>a</a:t>
            </a:r>
          </a:p>
          <a:p>
            <a:pPr lvl="0">
              <a:spcBef>
                <a:spcPts val="0"/>
              </a:spcBef>
              <a:buNone/>
            </a:pPr>
            <a:r>
              <a:rPr lang="en" sz="1800">
                <a:solidFill>
                  <a:srgbClr val="FF0000"/>
                </a:solidFill>
              </a:rPr>
              <a:t>a</a:t>
            </a:r>
            <a:r>
              <a:rPr lang="en" sz="1800">
                <a:solidFill>
                  <a:schemeClr val="dk1"/>
                </a:solidFill>
              </a:rPr>
              <a:t> = 0.69 m/s²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09" name="Shape 409"/>
          <p:cNvSpPr txBox="1"/>
          <p:nvPr/>
        </p:nvSpPr>
        <p:spPr>
          <a:xfrm>
            <a:off x="4212750" y="240000"/>
            <a:ext cx="4651800" cy="90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" sz="3000">
                <a:solidFill>
                  <a:schemeClr val="dk1"/>
                </a:solidFill>
              </a:rPr>
              <a:t>T = m*(</a:t>
            </a:r>
            <a:r>
              <a:rPr i="1" lang="en" sz="3000">
                <a:solidFill>
                  <a:srgbClr val="FF0000"/>
                </a:solidFill>
              </a:rPr>
              <a:t>a</a:t>
            </a:r>
            <a:r>
              <a:rPr i="1" lang="en" sz="3000">
                <a:solidFill>
                  <a:schemeClr val="dk1"/>
                </a:solidFill>
              </a:rPr>
              <a:t>+g*sin(Θ))*r</a:t>
            </a:r>
          </a:p>
        </p:txBody>
      </p:sp>
      <p:sp>
        <p:nvSpPr>
          <p:cNvPr id="410" name="Shape 410"/>
          <p:cNvSpPr txBox="1"/>
          <p:nvPr/>
        </p:nvSpPr>
        <p:spPr>
          <a:xfrm>
            <a:off x="3453000" y="983650"/>
            <a:ext cx="5691000" cy="40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en" sz="2400">
                <a:solidFill>
                  <a:schemeClr val="dk1"/>
                </a:solidFill>
              </a:rPr>
              <a:t>T = 22.68 * (</a:t>
            </a:r>
            <a:r>
              <a:rPr lang="en" sz="2400">
                <a:solidFill>
                  <a:srgbClr val="FF0000"/>
                </a:solidFill>
              </a:rPr>
              <a:t>a</a:t>
            </a:r>
            <a:r>
              <a:rPr lang="en" sz="2400">
                <a:solidFill>
                  <a:schemeClr val="dk1"/>
                </a:solidFill>
              </a:rPr>
              <a:t> + 9.8 * sin(10)) * 0.254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lvl="0">
              <a:spcBef>
                <a:spcPts val="0"/>
              </a:spcBef>
              <a:buNone/>
            </a:pPr>
            <a:r>
              <a:rPr lang="en" sz="2400"/>
              <a:t>T = </a:t>
            </a:r>
            <a:r>
              <a:rPr lang="en" sz="2400">
                <a:solidFill>
                  <a:schemeClr val="dk1"/>
                </a:solidFill>
              </a:rPr>
              <a:t>22.68 * (0.69 + 9.8 * sin(10)) * 0.254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en" sz="2400">
                <a:solidFill>
                  <a:schemeClr val="dk1"/>
                </a:solidFill>
              </a:rPr>
              <a:t>T = 22.68 * (0.69 + 1.702) * 0.254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en" sz="2400">
                <a:solidFill>
                  <a:schemeClr val="dk1"/>
                </a:solidFill>
              </a:rPr>
              <a:t>T = 22.68 * 2.392 * 0.254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en" sz="2400">
                <a:solidFill>
                  <a:schemeClr val="dk1"/>
                </a:solidFill>
              </a:rPr>
              <a:t>T = 13.80 Nm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i="1" lang="en" sz="2400">
                <a:solidFill>
                  <a:schemeClr val="dk1"/>
                </a:solidFill>
              </a:rPr>
              <a:t>13.80 / 2 = 6.89 Nm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Shape 41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Torque conversions</a:t>
            </a:r>
          </a:p>
        </p:txBody>
      </p:sp>
      <p:graphicFrame>
        <p:nvGraphicFramePr>
          <p:cNvPr id="416" name="Shape 416"/>
          <p:cNvGraphicFramePr/>
          <p:nvPr/>
        </p:nvGraphicFramePr>
        <p:xfrm>
          <a:off x="952500" y="1428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{BE2B8E49-A744-41C0-8036-BA20DE33BFA1}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3000"/>
                        <a:t>kg/cm</a:t>
                      </a:r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36666"/>
                        <a:buFont typeface="Arial"/>
                        <a:buNone/>
                      </a:pPr>
                      <a:r>
                        <a:rPr lang="en" sz="3000">
                          <a:solidFill>
                            <a:schemeClr val="dk1"/>
                          </a:solidFill>
                        </a:rPr>
                        <a:t>70.26</a:t>
                      </a:r>
                    </a:p>
                  </a:txBody>
                  <a:tcPr marT="91425" marB="91425" marR="91425" marL="91425" anchor="ctr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3000"/>
                        <a:t>oz/in</a:t>
                      </a:r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3000"/>
                        <a:t>975.71</a:t>
                      </a:r>
                    </a:p>
                  </a:txBody>
                  <a:tcPr marT="91425" marB="91425" marR="91425" marL="91425" anchor="ctr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3000"/>
                        <a:t>lb/ft</a:t>
                      </a:r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3000"/>
                        <a:t>5.08</a:t>
                      </a: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Shape 42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RPM to MPH with 10” wheels</a:t>
            </a:r>
          </a:p>
        </p:txBody>
      </p:sp>
      <p:graphicFrame>
        <p:nvGraphicFramePr>
          <p:cNvPr id="422" name="Shape 422"/>
          <p:cNvGraphicFramePr/>
          <p:nvPr/>
        </p:nvGraphicFramePr>
        <p:xfrm>
          <a:off x="952500" y="1619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{BE2B8E49-A744-41C0-8036-BA20DE33BFA1}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100 rpm</a:t>
                      </a: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2.98 MPH</a:t>
                      </a: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250 rpm</a:t>
                      </a: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7.45 MPH</a:t>
                      </a: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500</a:t>
                      </a:r>
                      <a:r>
                        <a:rPr lang="en"/>
                        <a:t> rpm</a:t>
                      </a: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14.88</a:t>
                      </a: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1000</a:t>
                      </a:r>
                      <a:r>
                        <a:rPr lang="en"/>
                        <a:t> rpm</a:t>
                      </a: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29.8 MPH</a:t>
                      </a: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Shape 427"/>
          <p:cNvSpPr txBox="1"/>
          <p:nvPr>
            <p:ph type="title"/>
          </p:nvPr>
        </p:nvSpPr>
        <p:spPr>
          <a:xfrm>
            <a:off x="306150" y="0"/>
            <a:ext cx="8531700" cy="8325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Motor Shopping</a:t>
            </a:r>
          </a:p>
        </p:txBody>
      </p:sp>
      <p:graphicFrame>
        <p:nvGraphicFramePr>
          <p:cNvPr id="428" name="Shape 428"/>
          <p:cNvGraphicFramePr/>
          <p:nvPr/>
        </p:nvGraphicFramePr>
        <p:xfrm>
          <a:off x="173750" y="9481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{BE2B8E49-A744-41C0-8036-BA20DE33BFA1}</a:tableStyleId>
              </a:tblPr>
              <a:tblGrid>
                <a:gridCol w="1768425"/>
                <a:gridCol w="1768425"/>
                <a:gridCol w="1768425"/>
                <a:gridCol w="1768425"/>
                <a:gridCol w="1768425"/>
              </a:tblGrid>
              <a:tr h="649450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137500"/>
                        <a:buFont typeface="Arial"/>
                        <a:buNone/>
                      </a:pPr>
                      <a:r>
                        <a:rPr lang="en" sz="800"/>
                        <a:t>http://www.andymark.com/CIM-Motor-p/am-0255.htm</a:t>
                      </a:r>
                    </a:p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6AA84F"/>
                          </a:solidFill>
                        </a:rPr>
                        <a:t>$28</a:t>
                      </a:r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2655 rpm</a:t>
                      </a:r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172 oz-in</a:t>
                      </a:r>
                    </a:p>
                  </a:txBody>
                  <a:tcPr marT="91425" marB="91425" marR="91425" marL="91425" anchor="ctr"/>
                </a:tc>
              </a:tr>
              <a:tr h="649450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137500"/>
                        <a:buFont typeface="Arial"/>
                        <a:buNone/>
                      </a:pPr>
                      <a:r>
                        <a:rPr lang="en" sz="800"/>
                        <a:t>http://www.andymark.com/product-p/am-pgseries.htm</a:t>
                      </a:r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6AA84F"/>
                          </a:solidFill>
                        </a:rPr>
                        <a:t>$55</a:t>
                      </a:r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75 rpm</a:t>
                      </a:r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6335 oz-in</a:t>
                      </a:r>
                    </a:p>
                  </a:txBody>
                  <a:tcPr marT="91425" marB="91425" marR="91425" marL="91425" anchor="ctr"/>
                </a:tc>
              </a:tr>
              <a:tr h="649450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800"/>
                        <a:t>http://www.andymark.com/NeveRest-p/am-neverest.htm</a:t>
                      </a:r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6AA84F"/>
                          </a:solidFill>
                        </a:rPr>
                        <a:t>$28</a:t>
                      </a:r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105 rpm</a:t>
                      </a:r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593 oz-in</a:t>
                      </a:r>
                    </a:p>
                  </a:txBody>
                  <a:tcPr marT="91425" marB="91425" marR="91425" marL="91425" anchor="ctr"/>
                </a:tc>
              </a:tr>
              <a:tr h="649450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800"/>
                        <a:t>http://www.robotmarketplace.com/products/0-pdx26.html</a:t>
                      </a:r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6AA84F"/>
                          </a:solidFill>
                        </a:rPr>
                        <a:t>$85</a:t>
                      </a:r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900 rpm</a:t>
                      </a:r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2320 oz-in</a:t>
                      </a:r>
                    </a:p>
                  </a:txBody>
                  <a:tcPr marT="91425" marB="91425" marR="91425" marL="91425" anchor="ctr"/>
                </a:tc>
              </a:tr>
              <a:tr h="649450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800"/>
                        <a:t>http://www.robotmarketplace.com/products/0-e30-150.html</a:t>
                      </a:r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6AA84F"/>
                          </a:solidFill>
                        </a:rPr>
                        <a:t>$79</a:t>
                      </a:r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5600 rpm</a:t>
                      </a:r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710 oz-in</a:t>
                      </a: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pic>
        <p:nvPicPr>
          <p:cNvPr id="429" name="Shape 4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3350" y="981950"/>
            <a:ext cx="592600" cy="59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Shape 4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3350" y="1681375"/>
            <a:ext cx="522750" cy="522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Shape 4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3350" y="2317500"/>
            <a:ext cx="522750" cy="522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Shape 4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1150" y="2953625"/>
            <a:ext cx="697001" cy="522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Shape 4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8603" y="3589750"/>
            <a:ext cx="872240" cy="59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Shape 438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But what if we geared down…?</a:t>
            </a:r>
          </a:p>
        </p:txBody>
      </p:sp>
      <p:pic>
        <p:nvPicPr>
          <p:cNvPr id="439" name="Shape 4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47225"/>
            <a:ext cx="2381250" cy="2381250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Shape 440"/>
          <p:cNvSpPr txBox="1"/>
          <p:nvPr/>
        </p:nvSpPr>
        <p:spPr>
          <a:xfrm>
            <a:off x="2965825" y="1222800"/>
            <a:ext cx="5539200" cy="39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>
                <a:solidFill>
                  <a:schemeClr val="dk1"/>
                </a:solidFill>
              </a:rPr>
              <a:t>2655 rpm @ 10 inches = 79.8 mph!!!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en" sz="2400">
                <a:solidFill>
                  <a:schemeClr val="dk1"/>
                </a:solidFill>
              </a:rPr>
              <a:t>Geared down </a:t>
            </a:r>
            <a:r>
              <a:rPr lang="en" sz="2400">
                <a:solidFill>
                  <a:schemeClr val="dk1"/>
                </a:solidFill>
              </a:rPr>
              <a:t>10:1: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en" sz="2400">
                <a:solidFill>
                  <a:schemeClr val="dk1"/>
                </a:solidFill>
              </a:rPr>
              <a:t>265.5 rpm @ 10 inches = </a:t>
            </a:r>
            <a:r>
              <a:rPr i="1" lang="en" sz="2400">
                <a:solidFill>
                  <a:schemeClr val="dk1"/>
                </a:solidFill>
              </a:rPr>
              <a:t>7.9 mph</a:t>
            </a:r>
          </a:p>
          <a:p>
            <a:pPr lvl="0" rtl="0">
              <a:spcBef>
                <a:spcPts val="0"/>
              </a:spcBef>
              <a:buNone/>
            </a:pPr>
            <a:r>
              <a:rPr i="1" lang="en" sz="2400">
                <a:solidFill>
                  <a:schemeClr val="dk1"/>
                </a:solidFill>
              </a:rPr>
              <a:t>...also giving us 1720 oz/in! 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Shape 445"/>
          <p:cNvSpPr txBox="1"/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Wait a minute… what’s stall torque anyway?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… and no-load rpm?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… and efficiency?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Shape 450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Places to shop</a:t>
            </a:r>
          </a:p>
        </p:txBody>
      </p:sp>
      <p:sp>
        <p:nvSpPr>
          <p:cNvPr id="451" name="Shape 451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228600" lvl="0" marL="457200">
              <a:lnSpc>
                <a:spcPct val="200000"/>
              </a:lnSpc>
              <a:spcBef>
                <a:spcPts val="0"/>
              </a:spcBef>
            </a:pPr>
            <a:r>
              <a:rPr lang="en"/>
              <a:t>Andy Mark -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http://www.andymark.com</a:t>
            </a:r>
          </a:p>
          <a:p>
            <a:pPr indent="-228600" lvl="0" marL="457200" rtl="0">
              <a:lnSpc>
                <a:spcPct val="200000"/>
              </a:lnSpc>
              <a:spcBef>
                <a:spcPts val="0"/>
              </a:spcBef>
            </a:pPr>
            <a:r>
              <a:rPr lang="en"/>
              <a:t>Robot Marketplace - </a:t>
            </a:r>
            <a:r>
              <a:rPr lang="en" u="sng">
                <a:solidFill>
                  <a:schemeClr val="hlink"/>
                </a:solidFill>
                <a:hlinkClick r:id="rId4"/>
              </a:rPr>
              <a:t>http://www.robotmarketplace.com</a:t>
            </a:r>
          </a:p>
          <a:p>
            <a:pPr indent="-228600" lvl="0" marL="457200" rtl="0">
              <a:lnSpc>
                <a:spcPct val="200000"/>
              </a:lnSpc>
              <a:spcBef>
                <a:spcPts val="0"/>
              </a:spcBef>
            </a:pPr>
            <a:r>
              <a:rPr lang="en"/>
              <a:t>Robot Shop - </a:t>
            </a:r>
            <a:r>
              <a:rPr lang="en" u="sng">
                <a:solidFill>
                  <a:schemeClr val="hlink"/>
                </a:solidFill>
                <a:hlinkClick r:id="rId5"/>
              </a:rPr>
              <a:t>http://www.robotshop.com</a:t>
            </a:r>
          </a:p>
          <a:p>
            <a:pPr indent="-228600" lvl="0" marL="457200" rtl="0">
              <a:lnSpc>
                <a:spcPct val="200000"/>
              </a:lnSpc>
              <a:spcBef>
                <a:spcPts val="0"/>
              </a:spcBef>
            </a:pPr>
            <a:r>
              <a:rPr lang="en"/>
              <a:t>Trossen Robotics - </a:t>
            </a:r>
            <a:r>
              <a:rPr lang="en" u="sng">
                <a:solidFill>
                  <a:schemeClr val="hlink"/>
                </a:solidFill>
                <a:hlinkClick r:id="rId6"/>
              </a:rPr>
              <a:t>http://www.trossenrobotics.com</a:t>
            </a:r>
          </a:p>
          <a:p>
            <a:pPr indent="-228600" lvl="0" marL="457200" rtl="0">
              <a:lnSpc>
                <a:spcPct val="200000"/>
              </a:lnSpc>
              <a:spcBef>
                <a:spcPts val="0"/>
              </a:spcBef>
            </a:pPr>
            <a:r>
              <a:rPr lang="en"/>
              <a:t>Super Droid Robots - </a:t>
            </a:r>
            <a:r>
              <a:rPr lang="en" u="sng">
                <a:solidFill>
                  <a:schemeClr val="hlink"/>
                </a:solidFill>
                <a:hlinkClick r:id="rId7"/>
              </a:rPr>
              <a:t>https://superdroidrobots.com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Shape 456"/>
          <p:cNvSpPr txBox="1"/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Questions?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Brushed DC Motors</a:t>
            </a:r>
          </a:p>
        </p:txBody>
      </p:sp>
      <p:pic>
        <p:nvPicPr>
          <p:cNvPr id="99" name="Shape 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99625"/>
            <a:ext cx="3691475" cy="369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Shape 1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43875" y="1592225"/>
            <a:ext cx="2199051" cy="2199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Shape 10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42925" y="315925"/>
            <a:ext cx="2298501" cy="2298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Shape 10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95326" y="2766826"/>
            <a:ext cx="2356784" cy="2224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Brushed DC Motors</a:t>
            </a:r>
          </a:p>
        </p:txBody>
      </p:sp>
      <p:sp>
        <p:nvSpPr>
          <p:cNvPr id="108" name="Shape 108"/>
          <p:cNvSpPr txBox="1"/>
          <p:nvPr>
            <p:ph idx="1" type="body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 sz="3000"/>
              <a:t>PROS</a:t>
            </a:r>
          </a:p>
          <a:p>
            <a:pPr indent="-228600" lvl="0" marL="457200" rtl="0">
              <a:lnSpc>
                <a:spcPct val="200000"/>
              </a:lnSpc>
              <a:spcBef>
                <a:spcPts val="0"/>
              </a:spcBef>
            </a:pPr>
            <a:r>
              <a:rPr lang="en"/>
              <a:t>Easy to control</a:t>
            </a:r>
          </a:p>
          <a:p>
            <a:pPr indent="-228600" lvl="0" marL="457200" rtl="0">
              <a:lnSpc>
                <a:spcPct val="200000"/>
              </a:lnSpc>
              <a:spcBef>
                <a:spcPts val="0"/>
              </a:spcBef>
            </a:pPr>
            <a:r>
              <a:rPr lang="en"/>
              <a:t>Easy to manufacture and thus cheaper</a:t>
            </a:r>
          </a:p>
          <a:p>
            <a:pPr indent="-228600" lvl="0" marL="457200">
              <a:lnSpc>
                <a:spcPct val="200000"/>
              </a:lnSpc>
              <a:spcBef>
                <a:spcPts val="0"/>
              </a:spcBef>
            </a:pPr>
            <a:r>
              <a:rPr lang="en"/>
              <a:t>Very common</a:t>
            </a:r>
          </a:p>
        </p:txBody>
      </p:sp>
      <p:sp>
        <p:nvSpPr>
          <p:cNvPr id="109" name="Shape 109"/>
          <p:cNvSpPr txBox="1"/>
          <p:nvPr>
            <p:ph idx="2" type="body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 sz="3000"/>
              <a:t>CONS</a:t>
            </a:r>
          </a:p>
          <a:p>
            <a:pPr indent="-228600" lvl="0" marL="457200" rtl="0">
              <a:lnSpc>
                <a:spcPct val="200000"/>
              </a:lnSpc>
              <a:spcBef>
                <a:spcPts val="0"/>
              </a:spcBef>
            </a:pPr>
            <a:r>
              <a:rPr lang="en"/>
              <a:t>Limited total lifespan or required maintenance due to brushes</a:t>
            </a:r>
          </a:p>
          <a:p>
            <a:pPr indent="-228600" lvl="0" marL="457200" rtl="0">
              <a:lnSpc>
                <a:spcPct val="200000"/>
              </a:lnSpc>
              <a:spcBef>
                <a:spcPts val="0"/>
              </a:spcBef>
            </a:pPr>
            <a:r>
              <a:rPr lang="en"/>
              <a:t>Not as efficient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Brushed DC Motors - structure</a:t>
            </a:r>
          </a:p>
        </p:txBody>
      </p:sp>
      <p:pic>
        <p:nvPicPr>
          <p:cNvPr id="115" name="Shape 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99625"/>
            <a:ext cx="4762500" cy="353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Shape 1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67300" y="1299625"/>
            <a:ext cx="3840073" cy="369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Controlling DC Motors - simple</a:t>
            </a:r>
          </a:p>
        </p:txBody>
      </p:sp>
      <p:pic>
        <p:nvPicPr>
          <p:cNvPr id="122" name="Shape 122"/>
          <p:cNvPicPr preferRelativeResize="0"/>
          <p:nvPr/>
        </p:nvPicPr>
        <p:blipFill rotWithShape="1">
          <a:blip r:embed="rId3">
            <a:alphaModFix/>
          </a:blip>
          <a:srcRect b="9812" l="0" r="1302" t="0"/>
          <a:stretch/>
        </p:blipFill>
        <p:spPr>
          <a:xfrm>
            <a:off x="623550" y="1216425"/>
            <a:ext cx="7935851" cy="332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H-Bridges</a:t>
            </a:r>
          </a:p>
        </p:txBody>
      </p:sp>
      <p:pic>
        <p:nvPicPr>
          <p:cNvPr id="128" name="Shape 1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7325" y="462000"/>
            <a:ext cx="4533025" cy="451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Shape 129"/>
          <p:cNvSpPr txBox="1"/>
          <p:nvPr/>
        </p:nvSpPr>
        <p:spPr>
          <a:xfrm>
            <a:off x="6910350" y="4595275"/>
            <a:ext cx="1749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i="1" lang="en" sz="800"/>
              <a:t>Motors For Makers</a:t>
            </a:r>
          </a:p>
          <a:p>
            <a:pPr lvl="0">
              <a:spcBef>
                <a:spcPts val="0"/>
              </a:spcBef>
              <a:buNone/>
            </a:pPr>
            <a:r>
              <a:rPr lang="en" sz="800"/>
              <a:t>Matthew Scarpino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607D8B"/>
      </a:accent3>
      <a:accent4>
        <a:srgbClr val="78909C"/>
      </a:accent4>
      <a:accent5>
        <a:srgbClr val="57BB8A"/>
      </a:accent5>
      <a:accent6>
        <a:srgbClr val="DCE755"/>
      </a:accent6>
      <a:hlink>
        <a:srgbClr val="57BB8A"/>
      </a:hlink>
      <a:folHlink>
        <a:srgbClr val="57BB8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